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3"/>
  </p:notesMasterIdLst>
  <p:sldIdLst>
    <p:sldId id="256" r:id="rId2"/>
    <p:sldId id="258"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Lst>
  <p:sldSz cx="24384000" cy="13716000"/>
  <p:notesSz cx="6858000" cy="9144000"/>
  <p:embeddedFontLst>
    <p:embeddedFont>
      <p:font typeface="Helvetica Neue" panose="020B0604020202020204" charset="0"/>
      <p:regular r:id="rId24"/>
      <p:bold r:id="rId25"/>
      <p:italic r:id="rId26"/>
      <p:boldItalic r:id="rId27"/>
    </p:embeddedFont>
    <p:embeddedFont>
      <p:font typeface="Open Sans" panose="020B0606030504020204" pitchFamily="34" charset="0"/>
      <p:regular r:id="rId28"/>
      <p:bold r:id="rId29"/>
      <p:italic r:id="rId30"/>
      <p:boldItalic r:id="rId31"/>
    </p:embeddedFont>
    <p:embeddedFont>
      <p:font typeface="Open Sans ExtraBold" panose="020B0906030804020204" pitchFamily="34" charset="0"/>
      <p:bold r:id="rId32"/>
      <p:boldItalic r:id="rId33"/>
    </p:embeddedFont>
    <p:embeddedFont>
      <p:font typeface="Open Sans Light" panose="020B0306030504020204" pitchFamily="34" charset="0"/>
      <p:regular r:id="rId34"/>
      <p:bold r:id="rId35"/>
      <p:italic r:id="rId36"/>
      <p:boldItalic r:id="rId37"/>
    </p:embeddedFont>
    <p:embeddedFont>
      <p:font typeface="Roboto" panose="02000000000000000000" pitchFamily="2"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5" roundtripDataSignature="AMtx7mjgeq5iwfNgQNkAG9RSA4ITZ9gm8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30" d="100"/>
          <a:sy n="30" d="100"/>
        </p:scale>
        <p:origin x="816"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9" Type="http://schemas.openxmlformats.org/officeDocument/2006/relationships/font" Target="fonts/font16.fntdata"/><Relationship Id="rId21" Type="http://schemas.openxmlformats.org/officeDocument/2006/relationships/slide" Target="slides/slide20.xml"/><Relationship Id="rId34" Type="http://schemas.openxmlformats.org/officeDocument/2006/relationships/font" Target="fonts/font11.fntdata"/><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45" Type="http://customschemas.google.com/relationships/presentationmetadata" Target="meta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8.fntdata"/></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2" name="Google Shape;5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106f2c0c131_2_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91" name="Google Shape;191;g106f2c0c131_2_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07cb3bda73_1_8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characteristics/summary statistics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The analysis is intended to provide civilians with crime statistics in a given area over the years.</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The dashboard would help a civilian understand the characteristics of the victims of crimes in Los Angeles between 2010 and 2020.</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The dashboard provides the user with tables and charts describing the characteristics such as victim gender, victim age, victim descent, weapon used, area of crime and visualize metrics such as count of cases, YoY comparison, resolution rate, average age, etc., </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endParaRPr/>
          </a:p>
        </p:txBody>
      </p:sp>
      <p:sp>
        <p:nvSpPr>
          <p:cNvPr id="203" name="Google Shape;203;g107cb3bda73_1_8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2"/>
        <p:cNvGrpSpPr/>
        <p:nvPr/>
      </p:nvGrpSpPr>
      <p:grpSpPr>
        <a:xfrm>
          <a:off x="0" y="0"/>
          <a:ext cx="0" cy="0"/>
          <a:chOff x="0" y="0"/>
          <a:chExt cx="0" cy="0"/>
        </a:xfrm>
      </p:grpSpPr>
      <p:sp>
        <p:nvSpPr>
          <p:cNvPr id="223" name="Google Shape;223;g1072602bb65_0_15: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4" name="Google Shape;224;g1072602bb65_0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1072602bb65_0_2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0" name="Google Shape;270;g1072602bb65_0_2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106f2c0c131_2_41: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SzPts val="1400"/>
              <a:buNone/>
            </a:pPr>
            <a:r>
              <a:rPr lang="en-US" sz="1100">
                <a:solidFill>
                  <a:srgbClr val="585858"/>
                </a:solidFill>
              </a:rPr>
              <a:t>The user simply needs to select a location through the drop down and the following graphs would dynamically change based on the selected area.</a:t>
            </a:r>
            <a:endParaRPr sz="1100"/>
          </a:p>
        </p:txBody>
      </p:sp>
      <p:sp>
        <p:nvSpPr>
          <p:cNvPr id="281" name="Google Shape;281;g106f2c0c131_2_4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
        <p:cNvGrpSpPr/>
        <p:nvPr/>
      </p:nvGrpSpPr>
      <p:grpSpPr>
        <a:xfrm>
          <a:off x="0" y="0"/>
          <a:ext cx="0" cy="0"/>
          <a:chOff x="0" y="0"/>
          <a:chExt cx="0" cy="0"/>
        </a:xfrm>
      </p:grpSpPr>
      <p:sp>
        <p:nvSpPr>
          <p:cNvPr id="295" name="Google Shape;295;g106f2c0c131_2_5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15000"/>
              </a:lnSpc>
              <a:spcBef>
                <a:spcPts val="0"/>
              </a:spcBef>
              <a:spcAft>
                <a:spcPts val="0"/>
              </a:spcAft>
              <a:buSzPts val="1400"/>
              <a:buNone/>
            </a:pPr>
            <a:r>
              <a:rPr lang="en-US" sz="1100">
                <a:solidFill>
                  <a:srgbClr val="585858"/>
                </a:solidFill>
              </a:rPr>
              <a:t>The user simply needs to select a location through the drop down and the following graphs would dynamically change based on the selected area.</a:t>
            </a:r>
            <a:endParaRPr sz="1100"/>
          </a:p>
        </p:txBody>
      </p:sp>
      <p:sp>
        <p:nvSpPr>
          <p:cNvPr id="296" name="Google Shape;296;g106f2c0c131_2_5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1072602bb65_0_4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08" name="Google Shape;308;g1072602bb65_0_4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1072602bb65_0_53: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0" name="Google Shape;320;g1072602bb65_0_5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g1072602bb65_0_6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2" name="Google Shape;332;g1072602bb65_0_6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2"/>
        <p:cNvGrpSpPr/>
        <p:nvPr/>
      </p:nvGrpSpPr>
      <p:grpSpPr>
        <a:xfrm>
          <a:off x="0" y="0"/>
          <a:ext cx="0" cy="0"/>
          <a:chOff x="0" y="0"/>
          <a:chExt cx="0" cy="0"/>
        </a:xfrm>
      </p:grpSpPr>
      <p:sp>
        <p:nvSpPr>
          <p:cNvPr id="343" name="Google Shape;343;g107cb3bda73_1_6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44" name="Google Shape;344;g107cb3bda73_1_6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p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 name="Google Shape;8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105a90fc1de_1_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characteristics/summary statistics</a:t>
            </a:r>
            <a:endParaRPr/>
          </a:p>
        </p:txBody>
      </p:sp>
      <p:sp>
        <p:nvSpPr>
          <p:cNvPr id="358" name="Google Shape;358;g105a90fc1de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105a90fc1de_2_47: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characteristics/summary statistics</a:t>
            </a:r>
            <a:endParaRPr/>
          </a:p>
        </p:txBody>
      </p:sp>
      <p:sp>
        <p:nvSpPr>
          <p:cNvPr id="369" name="Google Shape;369;g105a90fc1de_2_4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107cb3bda73_1_38: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chemeClr val="dk1"/>
              </a:buClr>
              <a:buSzPts val="1100"/>
              <a:buFont typeface="Arial"/>
              <a:buNone/>
            </a:pPr>
            <a:r>
              <a:rPr lang="en-US"/>
              <a:t>DR_NO is the unique number associated with each case/incident</a:t>
            </a:r>
            <a:endParaRPr/>
          </a:p>
          <a:p>
            <a:pPr marL="0" lvl="0" indent="0" algn="l" rtl="0">
              <a:lnSpc>
                <a:spcPct val="100000"/>
              </a:lnSpc>
              <a:spcBef>
                <a:spcPts val="0"/>
              </a:spcBef>
              <a:spcAft>
                <a:spcPts val="0"/>
              </a:spcAft>
              <a:buClr>
                <a:schemeClr val="dk1"/>
              </a:buClr>
              <a:buSzPts val="1100"/>
              <a:buFont typeface="Arial"/>
              <a:buNone/>
            </a:pPr>
            <a:r>
              <a:rPr lang="en-US"/>
              <a:t>      </a:t>
            </a:r>
            <a:endParaRPr/>
          </a:p>
          <a:p>
            <a:pPr marL="0" lvl="0" indent="0" algn="l" rtl="0">
              <a:lnSpc>
                <a:spcPct val="100000"/>
              </a:lnSpc>
              <a:spcBef>
                <a:spcPts val="0"/>
              </a:spcBef>
              <a:spcAft>
                <a:spcPts val="0"/>
              </a:spcAft>
              <a:buSzPts val="1400"/>
              <a:buNone/>
            </a:pPr>
            <a:endParaRPr/>
          </a:p>
        </p:txBody>
      </p:sp>
      <p:sp>
        <p:nvSpPr>
          <p:cNvPr id="99" name="Google Shape;99;g107cb3bda73_1_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g105a90fc1de_0_6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2" name="Google Shape;112;g105a90fc1de_0_6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g105a90fc1de_0_104: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26" name="Google Shape;126;g105a90fc1de_0_10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105a90fc1de_0_72: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2" name="Google Shape;142;g105a90fc1de_0_7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107cb3bda73_0_2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5" name="Google Shape;155;g107cb3bda73_0_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105a90fc1de_0_80: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7" name="Google Shape;167;g105a90fc1de_0_8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05a90fc1de_0_96:notes"/>
          <p:cNvSpPr txBox="1">
            <a:spLocks noGrp="1"/>
          </p:cNvSpPr>
          <p:nvPr>
            <p:ph type="body" idx="1"/>
          </p:nvPr>
        </p:nvSpPr>
        <p:spPr>
          <a:xfrm>
            <a:off x="914400" y="4343400"/>
            <a:ext cx="50292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M -4 AM - 12PM</a:t>
            </a:r>
            <a:endParaRPr/>
          </a:p>
          <a:p>
            <a:pPr marL="0" lvl="0" indent="0" algn="l" rtl="0">
              <a:lnSpc>
                <a:spcPct val="100000"/>
              </a:lnSpc>
              <a:spcBef>
                <a:spcPts val="0"/>
              </a:spcBef>
              <a:spcAft>
                <a:spcPts val="0"/>
              </a:spcAft>
              <a:buSzPts val="1400"/>
              <a:buNone/>
            </a:pPr>
            <a:r>
              <a:rPr lang="en-US"/>
              <a:t>A - 12 - 4</a:t>
            </a:r>
            <a:endParaRPr/>
          </a:p>
          <a:p>
            <a:pPr marL="0" lvl="0" indent="0" algn="l" rtl="0">
              <a:lnSpc>
                <a:spcPct val="100000"/>
              </a:lnSpc>
              <a:spcBef>
                <a:spcPts val="0"/>
              </a:spcBef>
              <a:spcAft>
                <a:spcPts val="0"/>
              </a:spcAft>
              <a:buSzPts val="1400"/>
              <a:buNone/>
            </a:pPr>
            <a:r>
              <a:rPr lang="en-US"/>
              <a:t>E - 4-8</a:t>
            </a:r>
            <a:endParaRPr/>
          </a:p>
          <a:p>
            <a:pPr marL="0" lvl="0" indent="0" algn="l" rtl="0">
              <a:lnSpc>
                <a:spcPct val="100000"/>
              </a:lnSpc>
              <a:spcBef>
                <a:spcPts val="0"/>
              </a:spcBef>
              <a:spcAft>
                <a:spcPts val="0"/>
              </a:spcAft>
              <a:buSzPts val="1400"/>
              <a:buNone/>
            </a:pPr>
            <a:r>
              <a:rPr lang="en-US"/>
              <a:t>N-8 - 4AM</a:t>
            </a:r>
            <a:endParaRPr/>
          </a:p>
        </p:txBody>
      </p:sp>
      <p:sp>
        <p:nvSpPr>
          <p:cNvPr id="179" name="Google Shape;179;g105a90fc1de_0_9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1"/>
          <p:cNvSpPr txBox="1">
            <a:spLocks noGrp="1"/>
          </p:cNvSpPr>
          <p:nvPr>
            <p:ph type="title"/>
          </p:nvPr>
        </p:nvSpPr>
        <p:spPr>
          <a:xfrm>
            <a:off x="831222" y="2165994"/>
            <a:ext cx="22721602" cy="5270801"/>
          </a:xfrm>
          <a:prstGeom prst="rect">
            <a:avLst/>
          </a:prstGeom>
          <a:noFill/>
          <a:ln>
            <a:noFill/>
          </a:ln>
        </p:spPr>
        <p:txBody>
          <a:bodyPr spcFirstLastPara="1" wrap="square" lIns="240800" tIns="240800" rIns="240800" bIns="240800" anchor="b" anchorCtr="0">
            <a:normAutofit/>
          </a:bodyPr>
          <a:lstStyle>
            <a:lvl1pPr lvl="0" algn="ctr">
              <a:lnSpc>
                <a:spcPct val="100000"/>
              </a:lnSpc>
              <a:spcBef>
                <a:spcPts val="0"/>
              </a:spcBef>
              <a:spcAft>
                <a:spcPts val="0"/>
              </a:spcAft>
              <a:buClr>
                <a:srgbClr val="000000"/>
              </a:buClr>
              <a:buSzPts val="14200"/>
              <a:buFont typeface="Arial"/>
              <a:buNone/>
              <a:defRPr sz="142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1" name="Google Shape;11;p21"/>
          <p:cNvSpPr txBox="1">
            <a:spLocks noGrp="1"/>
          </p:cNvSpPr>
          <p:nvPr>
            <p:ph type="body" idx="1"/>
          </p:nvPr>
        </p:nvSpPr>
        <p:spPr>
          <a:xfrm>
            <a:off x="831199" y="7531753"/>
            <a:ext cx="22721602" cy="2035201"/>
          </a:xfrm>
          <a:prstGeom prst="rect">
            <a:avLst/>
          </a:prstGeom>
          <a:noFill/>
          <a:ln>
            <a:noFill/>
          </a:ln>
        </p:spPr>
        <p:txBody>
          <a:bodyPr spcFirstLastPara="1" wrap="square" lIns="240800" tIns="240800" rIns="240800" bIns="240800" anchor="t" anchorCtr="0">
            <a:normAutofit/>
          </a:bodyPr>
          <a:lstStyle>
            <a:lvl1pPr marL="457200" lvl="0" indent="-228600" algn="ctr">
              <a:lnSpc>
                <a:spcPct val="100000"/>
              </a:lnSpc>
              <a:spcBef>
                <a:spcPts val="0"/>
              </a:spcBef>
              <a:spcAft>
                <a:spcPts val="0"/>
              </a:spcAft>
              <a:buClr>
                <a:srgbClr val="585858"/>
              </a:buClr>
              <a:buSzPts val="7600"/>
              <a:buFont typeface="Arial"/>
              <a:buNone/>
              <a:defRPr sz="7600"/>
            </a:lvl1pPr>
            <a:lvl2pPr marL="914400" lvl="1" indent="-228600" algn="ctr">
              <a:lnSpc>
                <a:spcPct val="100000"/>
              </a:lnSpc>
              <a:spcBef>
                <a:spcPts val="0"/>
              </a:spcBef>
              <a:spcAft>
                <a:spcPts val="0"/>
              </a:spcAft>
              <a:buClr>
                <a:srgbClr val="585858"/>
              </a:buClr>
              <a:buSzPts val="7600"/>
              <a:buFont typeface="Arial"/>
              <a:buNone/>
              <a:defRPr sz="7600"/>
            </a:lvl2pPr>
            <a:lvl3pPr marL="1371600" lvl="2" indent="-228600" algn="ctr">
              <a:lnSpc>
                <a:spcPct val="100000"/>
              </a:lnSpc>
              <a:spcBef>
                <a:spcPts val="0"/>
              </a:spcBef>
              <a:spcAft>
                <a:spcPts val="0"/>
              </a:spcAft>
              <a:buClr>
                <a:srgbClr val="585858"/>
              </a:buClr>
              <a:buSzPts val="7600"/>
              <a:buFont typeface="Arial"/>
              <a:buNone/>
              <a:defRPr sz="7600"/>
            </a:lvl3pPr>
            <a:lvl4pPr marL="1828800" lvl="3" indent="-228600" algn="ctr">
              <a:lnSpc>
                <a:spcPct val="100000"/>
              </a:lnSpc>
              <a:spcBef>
                <a:spcPts val="0"/>
              </a:spcBef>
              <a:spcAft>
                <a:spcPts val="0"/>
              </a:spcAft>
              <a:buClr>
                <a:srgbClr val="585858"/>
              </a:buClr>
              <a:buSzPts val="7600"/>
              <a:buFont typeface="Arial"/>
              <a:buNone/>
              <a:defRPr sz="7600"/>
            </a:lvl4pPr>
            <a:lvl5pPr marL="2286000" lvl="4" indent="-228600" algn="ctr">
              <a:lnSpc>
                <a:spcPct val="100000"/>
              </a:lnSpc>
              <a:spcBef>
                <a:spcPts val="0"/>
              </a:spcBef>
              <a:spcAft>
                <a:spcPts val="0"/>
              </a:spcAft>
              <a:buClr>
                <a:srgbClr val="585858"/>
              </a:buClr>
              <a:buSzPts val="7600"/>
              <a:buFont typeface="Arial"/>
              <a:buNone/>
              <a:defRPr sz="7600"/>
            </a:lvl5pPr>
            <a:lvl6pPr marL="2743200" lvl="5" indent="-533400" algn="l">
              <a:lnSpc>
                <a:spcPct val="115000"/>
              </a:lnSpc>
              <a:spcBef>
                <a:spcPts val="0"/>
              </a:spcBef>
              <a:spcAft>
                <a:spcPts val="0"/>
              </a:spcAft>
              <a:buSzPts val="4800"/>
              <a:buChar char="■"/>
              <a:defRPr/>
            </a:lvl6pPr>
            <a:lvl7pPr marL="3200400" lvl="6" indent="-533400" algn="l">
              <a:lnSpc>
                <a:spcPct val="115000"/>
              </a:lnSpc>
              <a:spcBef>
                <a:spcPts val="0"/>
              </a:spcBef>
              <a:spcAft>
                <a:spcPts val="0"/>
              </a:spcAft>
              <a:buSzPts val="4800"/>
              <a:buChar char="●"/>
              <a:defRPr/>
            </a:lvl7pPr>
            <a:lvl8pPr marL="3657600" lvl="7" indent="-533400" algn="l">
              <a:lnSpc>
                <a:spcPct val="115000"/>
              </a:lnSpc>
              <a:spcBef>
                <a:spcPts val="0"/>
              </a:spcBef>
              <a:spcAft>
                <a:spcPts val="0"/>
              </a:spcAft>
              <a:buSzPts val="4800"/>
              <a:buChar char="○"/>
              <a:defRPr/>
            </a:lvl8pPr>
            <a:lvl9pPr marL="4114800" lvl="8" indent="-533400" algn="l">
              <a:lnSpc>
                <a:spcPct val="115000"/>
              </a:lnSpc>
              <a:spcBef>
                <a:spcPts val="0"/>
              </a:spcBef>
              <a:spcAft>
                <a:spcPts val="0"/>
              </a:spcAft>
              <a:buSzPts val="4800"/>
              <a:buChar char="■"/>
              <a:defRPr/>
            </a:lvl9pPr>
          </a:lstStyle>
          <a:p>
            <a:endParaRPr/>
          </a:p>
        </p:txBody>
      </p:sp>
      <p:sp>
        <p:nvSpPr>
          <p:cNvPr id="12" name="Google Shape;12;p21"/>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_ONLY">
  <p:cSld name="CAPTION_ONLY">
    <p:spTree>
      <p:nvGrpSpPr>
        <p:cNvPr id="1" name="Shape 43"/>
        <p:cNvGrpSpPr/>
        <p:nvPr/>
      </p:nvGrpSpPr>
      <p:grpSpPr>
        <a:xfrm>
          <a:off x="0" y="0"/>
          <a:ext cx="0" cy="0"/>
          <a:chOff x="0" y="0"/>
          <a:chExt cx="0" cy="0"/>
        </a:xfrm>
      </p:grpSpPr>
      <p:sp>
        <p:nvSpPr>
          <p:cNvPr id="44" name="Google Shape;44;p30"/>
          <p:cNvSpPr txBox="1">
            <a:spLocks noGrp="1"/>
          </p:cNvSpPr>
          <p:nvPr>
            <p:ph type="body" idx="1"/>
          </p:nvPr>
        </p:nvSpPr>
        <p:spPr>
          <a:xfrm>
            <a:off x="831199" y="11117698"/>
            <a:ext cx="15996802" cy="1554001"/>
          </a:xfrm>
          <a:prstGeom prst="rect">
            <a:avLst/>
          </a:prstGeom>
          <a:noFill/>
          <a:ln>
            <a:noFill/>
          </a:ln>
        </p:spPr>
        <p:txBody>
          <a:bodyPr spcFirstLastPara="1" wrap="square" lIns="240800" tIns="240800" rIns="240800" bIns="240800" anchor="ctr" anchorCtr="0">
            <a:normAutofit/>
          </a:bodyPr>
          <a:lstStyle>
            <a:lvl1pPr marL="457200" lvl="0" indent="-228600" algn="l">
              <a:lnSpc>
                <a:spcPct val="100000"/>
              </a:lnSpc>
              <a:spcBef>
                <a:spcPts val="0"/>
              </a:spcBef>
              <a:spcAft>
                <a:spcPts val="0"/>
              </a:spcAft>
              <a:buClr>
                <a:srgbClr val="585858"/>
              </a:buClr>
              <a:buSzPts val="1800"/>
              <a:buNone/>
              <a:defRPr/>
            </a:lvl1pPr>
          </a:lstStyle>
          <a:p>
            <a:endParaRPr/>
          </a:p>
        </p:txBody>
      </p:sp>
      <p:sp>
        <p:nvSpPr>
          <p:cNvPr id="45" name="Google Shape;45;p30"/>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_NUMBER">
  <p:cSld name="BIG_NUMBER">
    <p:spTree>
      <p:nvGrpSpPr>
        <p:cNvPr id="1" name="Shape 46"/>
        <p:cNvGrpSpPr/>
        <p:nvPr/>
      </p:nvGrpSpPr>
      <p:grpSpPr>
        <a:xfrm>
          <a:off x="0" y="0"/>
          <a:ext cx="0" cy="0"/>
          <a:chOff x="0" y="0"/>
          <a:chExt cx="0" cy="0"/>
        </a:xfrm>
      </p:grpSpPr>
      <p:sp>
        <p:nvSpPr>
          <p:cNvPr id="47" name="Google Shape;47;p31"/>
          <p:cNvSpPr txBox="1">
            <a:spLocks noGrp="1"/>
          </p:cNvSpPr>
          <p:nvPr>
            <p:ph type="title"/>
          </p:nvPr>
        </p:nvSpPr>
        <p:spPr>
          <a:xfrm>
            <a:off x="831199" y="3094419"/>
            <a:ext cx="22721602" cy="5042002"/>
          </a:xfrm>
          <a:prstGeom prst="rect">
            <a:avLst/>
          </a:prstGeom>
          <a:noFill/>
          <a:ln>
            <a:noFill/>
          </a:ln>
        </p:spPr>
        <p:txBody>
          <a:bodyPr spcFirstLastPara="1" wrap="square" lIns="240800" tIns="240800" rIns="240800" bIns="240800" anchor="b" anchorCtr="0">
            <a:normAutofit/>
          </a:bodyPr>
          <a:lstStyle>
            <a:lvl1pPr lvl="0" algn="ctr">
              <a:lnSpc>
                <a:spcPct val="100000"/>
              </a:lnSpc>
              <a:spcBef>
                <a:spcPts val="0"/>
              </a:spcBef>
              <a:spcAft>
                <a:spcPts val="0"/>
              </a:spcAft>
              <a:buClr>
                <a:srgbClr val="000000"/>
              </a:buClr>
              <a:buSzPts val="32800"/>
              <a:buFont typeface="Arial"/>
              <a:buNone/>
              <a:defRPr sz="328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48" name="Google Shape;48;p31"/>
          <p:cNvSpPr txBox="1">
            <a:spLocks noGrp="1"/>
          </p:cNvSpPr>
          <p:nvPr>
            <p:ph type="body" idx="1"/>
          </p:nvPr>
        </p:nvSpPr>
        <p:spPr>
          <a:xfrm>
            <a:off x="831199" y="8348602"/>
            <a:ext cx="22721602" cy="3340401"/>
          </a:xfrm>
          <a:prstGeom prst="rect">
            <a:avLst/>
          </a:prstGeom>
          <a:noFill/>
          <a:ln>
            <a:noFill/>
          </a:ln>
        </p:spPr>
        <p:txBody>
          <a:bodyPr spcFirstLastPara="1" wrap="square" lIns="240800" tIns="240800" rIns="240800" bIns="240800" anchor="t" anchorCtr="0">
            <a:normAutofit/>
          </a:bodyPr>
          <a:lstStyle>
            <a:lvl1pPr marL="457200" lvl="0" indent="-533400" algn="ctr">
              <a:lnSpc>
                <a:spcPct val="115000"/>
              </a:lnSpc>
              <a:spcBef>
                <a:spcPts val="0"/>
              </a:spcBef>
              <a:spcAft>
                <a:spcPts val="0"/>
              </a:spcAft>
              <a:buSzPts val="4800"/>
              <a:buChar char="●"/>
              <a:defRPr/>
            </a:lvl1pPr>
            <a:lvl2pPr marL="914400" lvl="1" indent="-533400" algn="ctr">
              <a:lnSpc>
                <a:spcPct val="115000"/>
              </a:lnSpc>
              <a:spcBef>
                <a:spcPts val="0"/>
              </a:spcBef>
              <a:spcAft>
                <a:spcPts val="0"/>
              </a:spcAft>
              <a:buSzPts val="4800"/>
              <a:buChar char="○"/>
              <a:defRPr/>
            </a:lvl2pPr>
            <a:lvl3pPr marL="1371600" lvl="2" indent="-533400" algn="ctr">
              <a:lnSpc>
                <a:spcPct val="115000"/>
              </a:lnSpc>
              <a:spcBef>
                <a:spcPts val="0"/>
              </a:spcBef>
              <a:spcAft>
                <a:spcPts val="0"/>
              </a:spcAft>
              <a:buSzPts val="4800"/>
              <a:buChar char="■"/>
              <a:defRPr/>
            </a:lvl3pPr>
            <a:lvl4pPr marL="1828800" lvl="3" indent="-533400" algn="ctr">
              <a:lnSpc>
                <a:spcPct val="115000"/>
              </a:lnSpc>
              <a:spcBef>
                <a:spcPts val="0"/>
              </a:spcBef>
              <a:spcAft>
                <a:spcPts val="0"/>
              </a:spcAft>
              <a:buSzPts val="4800"/>
              <a:buChar char="●"/>
              <a:defRPr/>
            </a:lvl4pPr>
            <a:lvl5pPr marL="2286000" lvl="4" indent="-533400" algn="ctr">
              <a:lnSpc>
                <a:spcPct val="115000"/>
              </a:lnSpc>
              <a:spcBef>
                <a:spcPts val="0"/>
              </a:spcBef>
              <a:spcAft>
                <a:spcPts val="0"/>
              </a:spcAft>
              <a:buSzPts val="4800"/>
              <a:buChar char="○"/>
              <a:defRPr/>
            </a:lvl5pPr>
            <a:lvl6pPr marL="2743200" lvl="5" indent="-533400" algn="l">
              <a:lnSpc>
                <a:spcPct val="115000"/>
              </a:lnSpc>
              <a:spcBef>
                <a:spcPts val="0"/>
              </a:spcBef>
              <a:spcAft>
                <a:spcPts val="0"/>
              </a:spcAft>
              <a:buSzPts val="4800"/>
              <a:buChar char="■"/>
              <a:defRPr/>
            </a:lvl6pPr>
            <a:lvl7pPr marL="3200400" lvl="6" indent="-533400" algn="l">
              <a:lnSpc>
                <a:spcPct val="115000"/>
              </a:lnSpc>
              <a:spcBef>
                <a:spcPts val="0"/>
              </a:spcBef>
              <a:spcAft>
                <a:spcPts val="0"/>
              </a:spcAft>
              <a:buSzPts val="4800"/>
              <a:buChar char="●"/>
              <a:defRPr/>
            </a:lvl7pPr>
            <a:lvl8pPr marL="3657600" lvl="7" indent="-533400" algn="l">
              <a:lnSpc>
                <a:spcPct val="115000"/>
              </a:lnSpc>
              <a:spcBef>
                <a:spcPts val="0"/>
              </a:spcBef>
              <a:spcAft>
                <a:spcPts val="0"/>
              </a:spcAft>
              <a:buSzPts val="4800"/>
              <a:buChar char="○"/>
              <a:defRPr/>
            </a:lvl8pPr>
            <a:lvl9pPr marL="4114800" lvl="8" indent="-533400" algn="l">
              <a:lnSpc>
                <a:spcPct val="115000"/>
              </a:lnSpc>
              <a:spcBef>
                <a:spcPts val="0"/>
              </a:spcBef>
              <a:spcAft>
                <a:spcPts val="0"/>
              </a:spcAft>
              <a:buSzPts val="4800"/>
              <a:buChar char="■"/>
              <a:defRPr/>
            </a:lvl9pPr>
          </a:lstStyle>
          <a:p>
            <a:endParaRPr/>
          </a:p>
        </p:txBody>
      </p:sp>
      <p:sp>
        <p:nvSpPr>
          <p:cNvPr id="49" name="Google Shape;49;p31"/>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_AND_BODY">
  <p:cSld name="TITLE_AND_BODY 2">
    <p:spTree>
      <p:nvGrpSpPr>
        <p:cNvPr id="1" name="Shape 13"/>
        <p:cNvGrpSpPr/>
        <p:nvPr/>
      </p:nvGrpSpPr>
      <p:grpSpPr>
        <a:xfrm>
          <a:off x="0" y="0"/>
          <a:ext cx="0" cy="0"/>
          <a:chOff x="0" y="0"/>
          <a:chExt cx="0" cy="0"/>
        </a:xfrm>
      </p:grpSpPr>
      <p:sp>
        <p:nvSpPr>
          <p:cNvPr id="14" name="Google Shape;14;p24"/>
          <p:cNvSpPr txBox="1">
            <a:spLocks noGrp="1"/>
          </p:cNvSpPr>
          <p:nvPr>
            <p:ph type="title"/>
          </p:nvPr>
        </p:nvSpPr>
        <p:spPr>
          <a:xfrm>
            <a:off x="831199" y="1396779"/>
            <a:ext cx="22721602" cy="1470801"/>
          </a:xfrm>
          <a:prstGeom prst="rect">
            <a:avLst/>
          </a:prstGeom>
          <a:noFill/>
          <a:ln>
            <a:noFill/>
          </a:ln>
        </p:spPr>
        <p:txBody>
          <a:bodyPr spcFirstLastPara="1" wrap="square" lIns="240800" tIns="240800" rIns="240800" bIns="24080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5" name="Google Shape;15;p24"/>
          <p:cNvSpPr txBox="1">
            <a:spLocks noGrp="1"/>
          </p:cNvSpPr>
          <p:nvPr>
            <p:ph type="body" idx="1"/>
          </p:nvPr>
        </p:nvSpPr>
        <p:spPr>
          <a:xfrm>
            <a:off x="831199" y="3213441"/>
            <a:ext cx="22721602" cy="8772801"/>
          </a:xfrm>
          <a:prstGeom prst="rect">
            <a:avLst/>
          </a:prstGeom>
          <a:noFill/>
          <a:ln>
            <a:noFill/>
          </a:ln>
        </p:spPr>
        <p:txBody>
          <a:bodyPr spcFirstLastPara="1" wrap="square" lIns="240800" tIns="240800" rIns="240800" bIns="240800" anchor="t" anchorCtr="0">
            <a:normAutofit/>
          </a:bodyPr>
          <a:lstStyle>
            <a:lvl1pPr marL="457200" lvl="0" indent="-533400" algn="l">
              <a:lnSpc>
                <a:spcPct val="115000"/>
              </a:lnSpc>
              <a:spcBef>
                <a:spcPts val="0"/>
              </a:spcBef>
              <a:spcAft>
                <a:spcPts val="0"/>
              </a:spcAft>
              <a:buSzPts val="4800"/>
              <a:buChar char="●"/>
              <a:defRPr/>
            </a:lvl1pPr>
            <a:lvl2pPr marL="914400" lvl="1" indent="-533400" algn="l">
              <a:lnSpc>
                <a:spcPct val="115000"/>
              </a:lnSpc>
              <a:spcBef>
                <a:spcPts val="0"/>
              </a:spcBef>
              <a:spcAft>
                <a:spcPts val="0"/>
              </a:spcAft>
              <a:buSzPts val="4800"/>
              <a:buChar char="○"/>
              <a:defRPr/>
            </a:lvl2pPr>
            <a:lvl3pPr marL="1371600" lvl="2" indent="-533400" algn="l">
              <a:lnSpc>
                <a:spcPct val="115000"/>
              </a:lnSpc>
              <a:spcBef>
                <a:spcPts val="0"/>
              </a:spcBef>
              <a:spcAft>
                <a:spcPts val="0"/>
              </a:spcAft>
              <a:buSzPts val="4800"/>
              <a:buChar char="■"/>
              <a:defRPr/>
            </a:lvl3pPr>
            <a:lvl4pPr marL="1828800" lvl="3" indent="-533400" algn="l">
              <a:lnSpc>
                <a:spcPct val="115000"/>
              </a:lnSpc>
              <a:spcBef>
                <a:spcPts val="0"/>
              </a:spcBef>
              <a:spcAft>
                <a:spcPts val="0"/>
              </a:spcAft>
              <a:buSzPts val="4800"/>
              <a:buChar char="●"/>
              <a:defRPr/>
            </a:lvl4pPr>
            <a:lvl5pPr marL="2286000" lvl="4" indent="-533400" algn="l">
              <a:lnSpc>
                <a:spcPct val="115000"/>
              </a:lnSpc>
              <a:spcBef>
                <a:spcPts val="0"/>
              </a:spcBef>
              <a:spcAft>
                <a:spcPts val="0"/>
              </a:spcAft>
              <a:buSzPts val="4800"/>
              <a:buChar char="○"/>
              <a:defRPr/>
            </a:lvl5pPr>
            <a:lvl6pPr marL="2743200" lvl="5" indent="-533400" algn="l">
              <a:lnSpc>
                <a:spcPct val="115000"/>
              </a:lnSpc>
              <a:spcBef>
                <a:spcPts val="0"/>
              </a:spcBef>
              <a:spcAft>
                <a:spcPts val="0"/>
              </a:spcAft>
              <a:buSzPts val="4800"/>
              <a:buChar char="■"/>
              <a:defRPr/>
            </a:lvl6pPr>
            <a:lvl7pPr marL="3200400" lvl="6" indent="-533400" algn="l">
              <a:lnSpc>
                <a:spcPct val="115000"/>
              </a:lnSpc>
              <a:spcBef>
                <a:spcPts val="0"/>
              </a:spcBef>
              <a:spcAft>
                <a:spcPts val="0"/>
              </a:spcAft>
              <a:buSzPts val="4800"/>
              <a:buChar char="●"/>
              <a:defRPr/>
            </a:lvl7pPr>
            <a:lvl8pPr marL="3657600" lvl="7" indent="-533400" algn="l">
              <a:lnSpc>
                <a:spcPct val="115000"/>
              </a:lnSpc>
              <a:spcBef>
                <a:spcPts val="0"/>
              </a:spcBef>
              <a:spcAft>
                <a:spcPts val="0"/>
              </a:spcAft>
              <a:buSzPts val="4800"/>
              <a:buChar char="○"/>
              <a:defRPr/>
            </a:lvl8pPr>
            <a:lvl9pPr marL="4114800" lvl="8" indent="-533400" algn="l">
              <a:lnSpc>
                <a:spcPct val="115000"/>
              </a:lnSpc>
              <a:spcBef>
                <a:spcPts val="0"/>
              </a:spcBef>
              <a:spcAft>
                <a:spcPts val="0"/>
              </a:spcAft>
              <a:buSzPts val="4800"/>
              <a:buChar char="■"/>
              <a:defRPr/>
            </a:lvl9pPr>
          </a:lstStyle>
          <a:p>
            <a:endParaRPr/>
          </a:p>
        </p:txBody>
      </p:sp>
      <p:sp>
        <p:nvSpPr>
          <p:cNvPr id="16" name="Google Shape;16;p24"/>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_AND_TWO_COLUMNS" type="twoColTx">
  <p:cSld name="TITLE_AND_TWO_COLUMNS">
    <p:spTree>
      <p:nvGrpSpPr>
        <p:cNvPr id="1" name="Shape 17"/>
        <p:cNvGrpSpPr/>
        <p:nvPr/>
      </p:nvGrpSpPr>
      <p:grpSpPr>
        <a:xfrm>
          <a:off x="0" y="0"/>
          <a:ext cx="0" cy="0"/>
          <a:chOff x="0" y="0"/>
          <a:chExt cx="0" cy="0"/>
        </a:xfrm>
      </p:grpSpPr>
      <p:sp>
        <p:nvSpPr>
          <p:cNvPr id="18" name="Google Shape;18;p25"/>
          <p:cNvSpPr txBox="1">
            <a:spLocks noGrp="1"/>
          </p:cNvSpPr>
          <p:nvPr>
            <p:ph type="title"/>
          </p:nvPr>
        </p:nvSpPr>
        <p:spPr>
          <a:xfrm>
            <a:off x="831199" y="1396779"/>
            <a:ext cx="22721602" cy="1470801"/>
          </a:xfrm>
          <a:prstGeom prst="rect">
            <a:avLst/>
          </a:prstGeom>
          <a:noFill/>
          <a:ln>
            <a:noFill/>
          </a:ln>
        </p:spPr>
        <p:txBody>
          <a:bodyPr spcFirstLastPara="1" wrap="square" lIns="240800" tIns="240800" rIns="240800" bIns="24080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19" name="Google Shape;19;p25"/>
          <p:cNvSpPr txBox="1">
            <a:spLocks noGrp="1"/>
          </p:cNvSpPr>
          <p:nvPr>
            <p:ph type="body" idx="1"/>
          </p:nvPr>
        </p:nvSpPr>
        <p:spPr>
          <a:xfrm>
            <a:off x="831199" y="3213441"/>
            <a:ext cx="10666402" cy="8772801"/>
          </a:xfrm>
          <a:prstGeom prst="rect">
            <a:avLst/>
          </a:prstGeom>
          <a:noFill/>
          <a:ln>
            <a:noFill/>
          </a:ln>
        </p:spPr>
        <p:txBody>
          <a:bodyPr spcFirstLastPara="1" wrap="square" lIns="240800" tIns="240800" rIns="240800" bIns="240800" anchor="t" anchorCtr="0">
            <a:normAutofit/>
          </a:bodyPr>
          <a:lstStyle>
            <a:lvl1pPr marL="457200" lvl="0" indent="-469900" algn="l">
              <a:lnSpc>
                <a:spcPct val="115000"/>
              </a:lnSpc>
              <a:spcBef>
                <a:spcPts val="0"/>
              </a:spcBef>
              <a:spcAft>
                <a:spcPts val="0"/>
              </a:spcAft>
              <a:buSzPts val="3800"/>
              <a:buChar char="●"/>
              <a:defRPr sz="3800"/>
            </a:lvl1pPr>
            <a:lvl2pPr marL="914400" lvl="1" indent="-469900" algn="l">
              <a:lnSpc>
                <a:spcPct val="115000"/>
              </a:lnSpc>
              <a:spcBef>
                <a:spcPts val="0"/>
              </a:spcBef>
              <a:spcAft>
                <a:spcPts val="0"/>
              </a:spcAft>
              <a:buSzPts val="3800"/>
              <a:buChar char="○"/>
              <a:defRPr sz="3800"/>
            </a:lvl2pPr>
            <a:lvl3pPr marL="1371600" lvl="2" indent="-469900" algn="l">
              <a:lnSpc>
                <a:spcPct val="115000"/>
              </a:lnSpc>
              <a:spcBef>
                <a:spcPts val="0"/>
              </a:spcBef>
              <a:spcAft>
                <a:spcPts val="0"/>
              </a:spcAft>
              <a:buSzPts val="3800"/>
              <a:buChar char="■"/>
              <a:defRPr sz="3800"/>
            </a:lvl3pPr>
            <a:lvl4pPr marL="1828800" lvl="3" indent="-469900" algn="l">
              <a:lnSpc>
                <a:spcPct val="115000"/>
              </a:lnSpc>
              <a:spcBef>
                <a:spcPts val="0"/>
              </a:spcBef>
              <a:spcAft>
                <a:spcPts val="0"/>
              </a:spcAft>
              <a:buSzPts val="3800"/>
              <a:buChar char="●"/>
              <a:defRPr sz="3800"/>
            </a:lvl4pPr>
            <a:lvl5pPr marL="2286000" lvl="4" indent="-469900" algn="l">
              <a:lnSpc>
                <a:spcPct val="115000"/>
              </a:lnSpc>
              <a:spcBef>
                <a:spcPts val="0"/>
              </a:spcBef>
              <a:spcAft>
                <a:spcPts val="0"/>
              </a:spcAft>
              <a:buSzPts val="3800"/>
              <a:buChar char="○"/>
              <a:defRPr sz="3800"/>
            </a:lvl5pPr>
            <a:lvl6pPr marL="2743200" lvl="5" indent="-533400" algn="l">
              <a:lnSpc>
                <a:spcPct val="115000"/>
              </a:lnSpc>
              <a:spcBef>
                <a:spcPts val="0"/>
              </a:spcBef>
              <a:spcAft>
                <a:spcPts val="0"/>
              </a:spcAft>
              <a:buSzPts val="4800"/>
              <a:buChar char="■"/>
              <a:defRPr/>
            </a:lvl6pPr>
            <a:lvl7pPr marL="3200400" lvl="6" indent="-533400" algn="l">
              <a:lnSpc>
                <a:spcPct val="115000"/>
              </a:lnSpc>
              <a:spcBef>
                <a:spcPts val="0"/>
              </a:spcBef>
              <a:spcAft>
                <a:spcPts val="0"/>
              </a:spcAft>
              <a:buSzPts val="4800"/>
              <a:buChar char="●"/>
              <a:defRPr/>
            </a:lvl7pPr>
            <a:lvl8pPr marL="3657600" lvl="7" indent="-533400" algn="l">
              <a:lnSpc>
                <a:spcPct val="115000"/>
              </a:lnSpc>
              <a:spcBef>
                <a:spcPts val="0"/>
              </a:spcBef>
              <a:spcAft>
                <a:spcPts val="0"/>
              </a:spcAft>
              <a:buSzPts val="4800"/>
              <a:buChar char="○"/>
              <a:defRPr/>
            </a:lvl8pPr>
            <a:lvl9pPr marL="4114800" lvl="8" indent="-533400" algn="l">
              <a:lnSpc>
                <a:spcPct val="115000"/>
              </a:lnSpc>
              <a:spcBef>
                <a:spcPts val="0"/>
              </a:spcBef>
              <a:spcAft>
                <a:spcPts val="0"/>
              </a:spcAft>
              <a:buSzPts val="4800"/>
              <a:buChar char="■"/>
              <a:defRPr/>
            </a:lvl9pPr>
          </a:lstStyle>
          <a:p>
            <a:endParaRPr/>
          </a:p>
        </p:txBody>
      </p:sp>
      <p:sp>
        <p:nvSpPr>
          <p:cNvPr id="20" name="Google Shape;20;p25"/>
          <p:cNvSpPr txBox="1">
            <a:spLocks noGrp="1"/>
          </p:cNvSpPr>
          <p:nvPr>
            <p:ph type="body" idx="2"/>
          </p:nvPr>
        </p:nvSpPr>
        <p:spPr>
          <a:xfrm>
            <a:off x="12886400" y="3213441"/>
            <a:ext cx="10666401" cy="8772801"/>
          </a:xfrm>
          <a:prstGeom prst="rect">
            <a:avLst/>
          </a:prstGeom>
          <a:noFill/>
          <a:ln>
            <a:noFill/>
          </a:ln>
        </p:spPr>
        <p:txBody>
          <a:bodyPr spcFirstLastPara="1" wrap="square" lIns="240800" tIns="240800" rIns="240800" bIns="240800" anchor="t" anchorCtr="0">
            <a:normAutofit/>
          </a:bodyPr>
          <a:lstStyle>
            <a:lvl1pPr marL="457200" lvl="0" indent="-533400" algn="l">
              <a:lnSpc>
                <a:spcPct val="115000"/>
              </a:lnSpc>
              <a:spcBef>
                <a:spcPts val="0"/>
              </a:spcBef>
              <a:spcAft>
                <a:spcPts val="0"/>
              </a:spcAft>
              <a:buSzPts val="4800"/>
              <a:buChar char="●"/>
              <a:defRPr/>
            </a:lvl1pPr>
            <a:lvl2pPr marL="914400" lvl="1" indent="-533400" algn="l">
              <a:lnSpc>
                <a:spcPct val="115000"/>
              </a:lnSpc>
              <a:spcBef>
                <a:spcPts val="0"/>
              </a:spcBef>
              <a:spcAft>
                <a:spcPts val="0"/>
              </a:spcAft>
              <a:buSzPts val="4800"/>
              <a:buChar char="○"/>
              <a:defRPr/>
            </a:lvl2pPr>
            <a:lvl3pPr marL="1371600" lvl="2" indent="-533400" algn="l">
              <a:lnSpc>
                <a:spcPct val="115000"/>
              </a:lnSpc>
              <a:spcBef>
                <a:spcPts val="0"/>
              </a:spcBef>
              <a:spcAft>
                <a:spcPts val="0"/>
              </a:spcAft>
              <a:buSzPts val="4800"/>
              <a:buChar char="■"/>
              <a:defRPr/>
            </a:lvl3pPr>
            <a:lvl4pPr marL="1828800" lvl="3" indent="-533400" algn="l">
              <a:lnSpc>
                <a:spcPct val="115000"/>
              </a:lnSpc>
              <a:spcBef>
                <a:spcPts val="0"/>
              </a:spcBef>
              <a:spcAft>
                <a:spcPts val="0"/>
              </a:spcAft>
              <a:buSzPts val="4800"/>
              <a:buChar char="●"/>
              <a:defRPr/>
            </a:lvl4pPr>
            <a:lvl5pPr marL="2286000" lvl="4" indent="-533400" algn="l">
              <a:lnSpc>
                <a:spcPct val="115000"/>
              </a:lnSpc>
              <a:spcBef>
                <a:spcPts val="0"/>
              </a:spcBef>
              <a:spcAft>
                <a:spcPts val="0"/>
              </a:spcAft>
              <a:buSzPts val="4800"/>
              <a:buChar char="○"/>
              <a:defRPr/>
            </a:lvl5pPr>
            <a:lvl6pPr marL="2743200" lvl="5" indent="-533400" algn="l">
              <a:lnSpc>
                <a:spcPct val="115000"/>
              </a:lnSpc>
              <a:spcBef>
                <a:spcPts val="0"/>
              </a:spcBef>
              <a:spcAft>
                <a:spcPts val="0"/>
              </a:spcAft>
              <a:buSzPts val="4800"/>
              <a:buChar char="■"/>
              <a:defRPr/>
            </a:lvl6pPr>
            <a:lvl7pPr marL="3200400" lvl="6" indent="-533400" algn="l">
              <a:lnSpc>
                <a:spcPct val="115000"/>
              </a:lnSpc>
              <a:spcBef>
                <a:spcPts val="0"/>
              </a:spcBef>
              <a:spcAft>
                <a:spcPts val="0"/>
              </a:spcAft>
              <a:buSzPts val="4800"/>
              <a:buChar char="●"/>
              <a:defRPr/>
            </a:lvl7pPr>
            <a:lvl8pPr marL="3657600" lvl="7" indent="-533400" algn="l">
              <a:lnSpc>
                <a:spcPct val="115000"/>
              </a:lnSpc>
              <a:spcBef>
                <a:spcPts val="0"/>
              </a:spcBef>
              <a:spcAft>
                <a:spcPts val="0"/>
              </a:spcAft>
              <a:buSzPts val="4800"/>
              <a:buChar char="○"/>
              <a:defRPr/>
            </a:lvl8pPr>
            <a:lvl9pPr marL="4114800" lvl="8" indent="-533400" algn="l">
              <a:lnSpc>
                <a:spcPct val="115000"/>
              </a:lnSpc>
              <a:spcBef>
                <a:spcPts val="0"/>
              </a:spcBef>
              <a:spcAft>
                <a:spcPts val="0"/>
              </a:spcAft>
              <a:buSzPts val="4800"/>
              <a:buChar char="■"/>
              <a:defRPr/>
            </a:lvl9pPr>
          </a:lstStyle>
          <a:p>
            <a:endParaRPr/>
          </a:p>
        </p:txBody>
      </p:sp>
      <p:sp>
        <p:nvSpPr>
          <p:cNvPr id="21" name="Google Shape;21;p25"/>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tx">
  <p:cSld name="TITLE_AND_BODY">
    <p:spTree>
      <p:nvGrpSpPr>
        <p:cNvPr id="1" name="Shape 22"/>
        <p:cNvGrpSpPr/>
        <p:nvPr/>
      </p:nvGrpSpPr>
      <p:grpSpPr>
        <a:xfrm>
          <a:off x="0" y="0"/>
          <a:ext cx="0" cy="0"/>
          <a:chOff x="0" y="0"/>
          <a:chExt cx="0" cy="0"/>
        </a:xfrm>
      </p:grpSpPr>
      <p:sp>
        <p:nvSpPr>
          <p:cNvPr id="23" name="Google Shape;23;p22"/>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_HEADER" type="secHead">
  <p:cSld name="SECTION_HEADER">
    <p:spTree>
      <p:nvGrpSpPr>
        <p:cNvPr id="1" name="Shape 24"/>
        <p:cNvGrpSpPr/>
        <p:nvPr/>
      </p:nvGrpSpPr>
      <p:grpSpPr>
        <a:xfrm>
          <a:off x="0" y="0"/>
          <a:ext cx="0" cy="0"/>
          <a:chOff x="0" y="0"/>
          <a:chExt cx="0" cy="0"/>
        </a:xfrm>
      </p:grpSpPr>
      <p:sp>
        <p:nvSpPr>
          <p:cNvPr id="25" name="Google Shape;25;p23"/>
          <p:cNvSpPr txBox="1">
            <a:spLocks noGrp="1"/>
          </p:cNvSpPr>
          <p:nvPr>
            <p:ph type="title"/>
          </p:nvPr>
        </p:nvSpPr>
        <p:spPr>
          <a:xfrm>
            <a:off x="831199" y="5777170"/>
            <a:ext cx="22721602" cy="2161601"/>
          </a:xfrm>
          <a:prstGeom prst="rect">
            <a:avLst/>
          </a:prstGeom>
          <a:noFill/>
          <a:ln>
            <a:noFill/>
          </a:ln>
        </p:spPr>
        <p:txBody>
          <a:bodyPr spcFirstLastPara="1" wrap="square" lIns="240800" tIns="240800" rIns="240800" bIns="240800" anchor="ctr" anchorCtr="0">
            <a:normAutofit/>
          </a:bodyPr>
          <a:lstStyle>
            <a:lvl1pPr lvl="0" algn="ctr">
              <a:lnSpc>
                <a:spcPct val="100000"/>
              </a:lnSpc>
              <a:spcBef>
                <a:spcPts val="0"/>
              </a:spcBef>
              <a:spcAft>
                <a:spcPts val="0"/>
              </a:spcAft>
              <a:buClr>
                <a:srgbClr val="000000"/>
              </a:buClr>
              <a:buSzPts val="9800"/>
              <a:buFont typeface="Arial"/>
              <a:buNone/>
              <a:defRPr sz="98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26" name="Google Shape;26;p23"/>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_ONLY" type="titleOnly">
  <p:cSld name="TITLE_ONLY">
    <p:spTree>
      <p:nvGrpSpPr>
        <p:cNvPr id="1" name="Shape 27"/>
        <p:cNvGrpSpPr/>
        <p:nvPr/>
      </p:nvGrpSpPr>
      <p:grpSpPr>
        <a:xfrm>
          <a:off x="0" y="0"/>
          <a:ext cx="0" cy="0"/>
          <a:chOff x="0" y="0"/>
          <a:chExt cx="0" cy="0"/>
        </a:xfrm>
      </p:grpSpPr>
      <p:sp>
        <p:nvSpPr>
          <p:cNvPr id="28" name="Google Shape;28;p26"/>
          <p:cNvSpPr txBox="1">
            <a:spLocks noGrp="1"/>
          </p:cNvSpPr>
          <p:nvPr>
            <p:ph type="title"/>
          </p:nvPr>
        </p:nvSpPr>
        <p:spPr>
          <a:xfrm>
            <a:off x="831199" y="1396779"/>
            <a:ext cx="22721602" cy="1470801"/>
          </a:xfrm>
          <a:prstGeom prst="rect">
            <a:avLst/>
          </a:prstGeom>
          <a:noFill/>
          <a:ln>
            <a:noFill/>
          </a:ln>
        </p:spPr>
        <p:txBody>
          <a:bodyPr spcFirstLastPara="1" wrap="square" lIns="240800" tIns="240800" rIns="240800" bIns="240800" anchor="t" anchorCtr="0">
            <a:normAutofit/>
          </a:bodyPr>
          <a:lstStyle>
            <a:lvl1pPr lvl="0" algn="l">
              <a:lnSpc>
                <a:spcPct val="100000"/>
              </a:lnSpc>
              <a:spcBef>
                <a:spcPts val="0"/>
              </a:spcBef>
              <a:spcAft>
                <a:spcPts val="0"/>
              </a:spcAft>
              <a:buClr>
                <a:srgbClr val="000000"/>
              </a:buClr>
              <a:buSzPts val="1800"/>
              <a:buNone/>
              <a:defRPr/>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29" name="Google Shape;29;p26"/>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_COLUMN_TEXT">
  <p:cSld name="ONE_COLUMN_TEXT">
    <p:spTree>
      <p:nvGrpSpPr>
        <p:cNvPr id="1" name="Shape 30"/>
        <p:cNvGrpSpPr/>
        <p:nvPr/>
      </p:nvGrpSpPr>
      <p:grpSpPr>
        <a:xfrm>
          <a:off x="0" y="0"/>
          <a:ext cx="0" cy="0"/>
          <a:chOff x="0" y="0"/>
          <a:chExt cx="0" cy="0"/>
        </a:xfrm>
      </p:grpSpPr>
      <p:sp>
        <p:nvSpPr>
          <p:cNvPr id="31" name="Google Shape;31;p27"/>
          <p:cNvSpPr txBox="1">
            <a:spLocks noGrp="1"/>
          </p:cNvSpPr>
          <p:nvPr>
            <p:ph type="title"/>
          </p:nvPr>
        </p:nvSpPr>
        <p:spPr>
          <a:xfrm>
            <a:off x="831199" y="1680725"/>
            <a:ext cx="7488001" cy="1940401"/>
          </a:xfrm>
          <a:prstGeom prst="rect">
            <a:avLst/>
          </a:prstGeom>
          <a:noFill/>
          <a:ln>
            <a:noFill/>
          </a:ln>
        </p:spPr>
        <p:txBody>
          <a:bodyPr spcFirstLastPara="1" wrap="square" lIns="240800" tIns="240800" rIns="240800" bIns="240800" anchor="b" anchorCtr="0">
            <a:normAutofit/>
          </a:bodyPr>
          <a:lstStyle>
            <a:lvl1pPr lvl="0" algn="l">
              <a:lnSpc>
                <a:spcPct val="100000"/>
              </a:lnSpc>
              <a:spcBef>
                <a:spcPts val="0"/>
              </a:spcBef>
              <a:spcAft>
                <a:spcPts val="0"/>
              </a:spcAft>
              <a:buClr>
                <a:srgbClr val="000000"/>
              </a:buClr>
              <a:buSzPts val="6400"/>
              <a:buFont typeface="Arial"/>
              <a:buNone/>
              <a:defRPr sz="64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32" name="Google Shape;32;p27"/>
          <p:cNvSpPr txBox="1">
            <a:spLocks noGrp="1"/>
          </p:cNvSpPr>
          <p:nvPr>
            <p:ph type="body" idx="1"/>
          </p:nvPr>
        </p:nvSpPr>
        <p:spPr>
          <a:xfrm>
            <a:off x="831199" y="3822356"/>
            <a:ext cx="7488001" cy="8164401"/>
          </a:xfrm>
          <a:prstGeom prst="rect">
            <a:avLst/>
          </a:prstGeom>
          <a:noFill/>
          <a:ln>
            <a:noFill/>
          </a:ln>
        </p:spPr>
        <p:txBody>
          <a:bodyPr spcFirstLastPara="1" wrap="square" lIns="240800" tIns="240800" rIns="240800" bIns="240800" anchor="t" anchorCtr="0">
            <a:normAutofit/>
          </a:bodyPr>
          <a:lstStyle>
            <a:lvl1pPr marL="457200" lvl="0" indent="-431800" algn="l">
              <a:lnSpc>
                <a:spcPct val="115000"/>
              </a:lnSpc>
              <a:spcBef>
                <a:spcPts val="0"/>
              </a:spcBef>
              <a:spcAft>
                <a:spcPts val="0"/>
              </a:spcAft>
              <a:buSzPts val="3200"/>
              <a:buChar char="●"/>
              <a:defRPr sz="3200"/>
            </a:lvl1pPr>
            <a:lvl2pPr marL="914400" lvl="1" indent="-431800" algn="l">
              <a:lnSpc>
                <a:spcPct val="115000"/>
              </a:lnSpc>
              <a:spcBef>
                <a:spcPts val="0"/>
              </a:spcBef>
              <a:spcAft>
                <a:spcPts val="0"/>
              </a:spcAft>
              <a:buSzPts val="3200"/>
              <a:buChar char="○"/>
              <a:defRPr sz="3200"/>
            </a:lvl2pPr>
            <a:lvl3pPr marL="1371600" lvl="2" indent="-431800" algn="l">
              <a:lnSpc>
                <a:spcPct val="115000"/>
              </a:lnSpc>
              <a:spcBef>
                <a:spcPts val="0"/>
              </a:spcBef>
              <a:spcAft>
                <a:spcPts val="0"/>
              </a:spcAft>
              <a:buSzPts val="3200"/>
              <a:buChar char="■"/>
              <a:defRPr sz="3200"/>
            </a:lvl3pPr>
            <a:lvl4pPr marL="1828800" lvl="3" indent="-431800" algn="l">
              <a:lnSpc>
                <a:spcPct val="115000"/>
              </a:lnSpc>
              <a:spcBef>
                <a:spcPts val="0"/>
              </a:spcBef>
              <a:spcAft>
                <a:spcPts val="0"/>
              </a:spcAft>
              <a:buSzPts val="3200"/>
              <a:buChar char="●"/>
              <a:defRPr sz="3200"/>
            </a:lvl4pPr>
            <a:lvl5pPr marL="2286000" lvl="4" indent="-431800" algn="l">
              <a:lnSpc>
                <a:spcPct val="115000"/>
              </a:lnSpc>
              <a:spcBef>
                <a:spcPts val="0"/>
              </a:spcBef>
              <a:spcAft>
                <a:spcPts val="0"/>
              </a:spcAft>
              <a:buSzPts val="3200"/>
              <a:buChar char="○"/>
              <a:defRPr sz="3200"/>
            </a:lvl5pPr>
            <a:lvl6pPr marL="2743200" lvl="5" indent="-533400" algn="l">
              <a:lnSpc>
                <a:spcPct val="115000"/>
              </a:lnSpc>
              <a:spcBef>
                <a:spcPts val="0"/>
              </a:spcBef>
              <a:spcAft>
                <a:spcPts val="0"/>
              </a:spcAft>
              <a:buSzPts val="4800"/>
              <a:buChar char="■"/>
              <a:defRPr/>
            </a:lvl6pPr>
            <a:lvl7pPr marL="3200400" lvl="6" indent="-533400" algn="l">
              <a:lnSpc>
                <a:spcPct val="115000"/>
              </a:lnSpc>
              <a:spcBef>
                <a:spcPts val="0"/>
              </a:spcBef>
              <a:spcAft>
                <a:spcPts val="0"/>
              </a:spcAft>
              <a:buSzPts val="4800"/>
              <a:buChar char="●"/>
              <a:defRPr/>
            </a:lvl7pPr>
            <a:lvl8pPr marL="3657600" lvl="7" indent="-533400" algn="l">
              <a:lnSpc>
                <a:spcPct val="115000"/>
              </a:lnSpc>
              <a:spcBef>
                <a:spcPts val="0"/>
              </a:spcBef>
              <a:spcAft>
                <a:spcPts val="0"/>
              </a:spcAft>
              <a:buSzPts val="4800"/>
              <a:buChar char="○"/>
              <a:defRPr/>
            </a:lvl8pPr>
            <a:lvl9pPr marL="4114800" lvl="8" indent="-533400" algn="l">
              <a:lnSpc>
                <a:spcPct val="115000"/>
              </a:lnSpc>
              <a:spcBef>
                <a:spcPts val="0"/>
              </a:spcBef>
              <a:spcAft>
                <a:spcPts val="0"/>
              </a:spcAft>
              <a:buSzPts val="4800"/>
              <a:buChar char="■"/>
              <a:defRPr/>
            </a:lvl9pPr>
          </a:lstStyle>
          <a:p>
            <a:endParaRPr/>
          </a:p>
        </p:txBody>
      </p:sp>
      <p:sp>
        <p:nvSpPr>
          <p:cNvPr id="33" name="Google Shape;33;p27"/>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_POINT">
  <p:cSld name="MAIN_POINT">
    <p:spTree>
      <p:nvGrpSpPr>
        <p:cNvPr id="1" name="Shape 34"/>
        <p:cNvGrpSpPr/>
        <p:nvPr/>
      </p:nvGrpSpPr>
      <p:grpSpPr>
        <a:xfrm>
          <a:off x="0" y="0"/>
          <a:ext cx="0" cy="0"/>
          <a:chOff x="0" y="0"/>
          <a:chExt cx="0" cy="0"/>
        </a:xfrm>
      </p:grpSpPr>
      <p:sp>
        <p:nvSpPr>
          <p:cNvPr id="35" name="Google Shape;35;p28"/>
          <p:cNvSpPr txBox="1">
            <a:spLocks noGrp="1"/>
          </p:cNvSpPr>
          <p:nvPr>
            <p:ph type="title"/>
          </p:nvPr>
        </p:nvSpPr>
        <p:spPr>
          <a:xfrm>
            <a:off x="1307333" y="1409941"/>
            <a:ext cx="16980801" cy="10504801"/>
          </a:xfrm>
          <a:prstGeom prst="rect">
            <a:avLst/>
          </a:prstGeom>
          <a:noFill/>
          <a:ln>
            <a:noFill/>
          </a:ln>
        </p:spPr>
        <p:txBody>
          <a:bodyPr spcFirstLastPara="1" wrap="square" lIns="240800" tIns="240800" rIns="240800" bIns="240800" anchor="ctr" anchorCtr="0">
            <a:normAutofit/>
          </a:bodyPr>
          <a:lstStyle>
            <a:lvl1pPr lvl="0" algn="l">
              <a:lnSpc>
                <a:spcPct val="100000"/>
              </a:lnSpc>
              <a:spcBef>
                <a:spcPts val="0"/>
              </a:spcBef>
              <a:spcAft>
                <a:spcPts val="0"/>
              </a:spcAft>
              <a:buClr>
                <a:srgbClr val="000000"/>
              </a:buClr>
              <a:buSzPts val="13000"/>
              <a:buFont typeface="Arial"/>
              <a:buNone/>
              <a:defRPr sz="130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36" name="Google Shape;36;p28"/>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_TITLE_AND_DESCRIPTION">
  <p:cSld name="SECTION_TITLE_AND_DESCRIPTION">
    <p:spTree>
      <p:nvGrpSpPr>
        <p:cNvPr id="1" name="Shape 37"/>
        <p:cNvGrpSpPr/>
        <p:nvPr/>
      </p:nvGrpSpPr>
      <p:grpSpPr>
        <a:xfrm>
          <a:off x="0" y="0"/>
          <a:ext cx="0" cy="0"/>
          <a:chOff x="0" y="0"/>
          <a:chExt cx="0" cy="0"/>
        </a:xfrm>
      </p:grpSpPr>
      <p:sp>
        <p:nvSpPr>
          <p:cNvPr id="38" name="Google Shape;38;p29"/>
          <p:cNvSpPr/>
          <p:nvPr/>
        </p:nvSpPr>
        <p:spPr>
          <a:xfrm>
            <a:off x="12192000" y="253678"/>
            <a:ext cx="12192000" cy="13208001"/>
          </a:xfrm>
          <a:prstGeom prst="rect">
            <a:avLst/>
          </a:prstGeom>
          <a:solidFill>
            <a:srgbClr val="EEEEEE"/>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0" i="0" u="none" strike="noStrike" cap="none">
              <a:solidFill>
                <a:srgbClr val="434343"/>
              </a:solidFill>
              <a:latin typeface="Open Sans"/>
              <a:ea typeface="Open Sans"/>
              <a:cs typeface="Open Sans"/>
              <a:sym typeface="Open Sans"/>
            </a:endParaRPr>
          </a:p>
        </p:txBody>
      </p:sp>
      <p:sp>
        <p:nvSpPr>
          <p:cNvPr id="39" name="Google Shape;39;p29"/>
          <p:cNvSpPr txBox="1">
            <a:spLocks noGrp="1"/>
          </p:cNvSpPr>
          <p:nvPr>
            <p:ph type="title"/>
          </p:nvPr>
        </p:nvSpPr>
        <p:spPr>
          <a:xfrm>
            <a:off x="707999" y="3420671"/>
            <a:ext cx="10787201" cy="3806402"/>
          </a:xfrm>
          <a:prstGeom prst="rect">
            <a:avLst/>
          </a:prstGeom>
          <a:noFill/>
          <a:ln>
            <a:noFill/>
          </a:ln>
        </p:spPr>
        <p:txBody>
          <a:bodyPr spcFirstLastPara="1" wrap="square" lIns="240800" tIns="240800" rIns="240800" bIns="240800" anchor="b" anchorCtr="0">
            <a:normAutofit/>
          </a:bodyPr>
          <a:lstStyle>
            <a:lvl1pPr lvl="0" algn="ctr">
              <a:lnSpc>
                <a:spcPct val="100000"/>
              </a:lnSpc>
              <a:spcBef>
                <a:spcPts val="0"/>
              </a:spcBef>
              <a:spcAft>
                <a:spcPts val="0"/>
              </a:spcAft>
              <a:buClr>
                <a:srgbClr val="000000"/>
              </a:buClr>
              <a:buSzPts val="11400"/>
              <a:buFont typeface="Arial"/>
              <a:buNone/>
              <a:defRPr sz="11400"/>
            </a:lvl1pPr>
            <a:lvl2pPr lvl="1" algn="l">
              <a:lnSpc>
                <a:spcPct val="100000"/>
              </a:lnSpc>
              <a:spcBef>
                <a:spcPts val="0"/>
              </a:spcBef>
              <a:spcAft>
                <a:spcPts val="0"/>
              </a:spcAft>
              <a:buClr>
                <a:srgbClr val="000000"/>
              </a:buClr>
              <a:buSzPts val="1800"/>
              <a:buNone/>
              <a:defRPr/>
            </a:lvl2pPr>
            <a:lvl3pPr lvl="2" algn="l">
              <a:lnSpc>
                <a:spcPct val="100000"/>
              </a:lnSpc>
              <a:spcBef>
                <a:spcPts val="0"/>
              </a:spcBef>
              <a:spcAft>
                <a:spcPts val="0"/>
              </a:spcAft>
              <a:buClr>
                <a:srgbClr val="000000"/>
              </a:buClr>
              <a:buSzPts val="1800"/>
              <a:buNone/>
              <a:defRPr/>
            </a:lvl3pPr>
            <a:lvl4pPr lvl="3" algn="l">
              <a:lnSpc>
                <a:spcPct val="100000"/>
              </a:lnSpc>
              <a:spcBef>
                <a:spcPts val="0"/>
              </a:spcBef>
              <a:spcAft>
                <a:spcPts val="0"/>
              </a:spcAft>
              <a:buClr>
                <a:srgbClr val="000000"/>
              </a:buClr>
              <a:buSzPts val="1800"/>
              <a:buNone/>
              <a:defRPr/>
            </a:lvl4pPr>
            <a:lvl5pPr lvl="4" algn="l">
              <a:lnSpc>
                <a:spcPct val="100000"/>
              </a:lnSpc>
              <a:spcBef>
                <a:spcPts val="0"/>
              </a:spcBef>
              <a:spcAft>
                <a:spcPts val="0"/>
              </a:spcAft>
              <a:buClr>
                <a:srgbClr val="000000"/>
              </a:buClr>
              <a:buSzPts val="1800"/>
              <a:buNone/>
              <a:defRPr/>
            </a:lvl5pPr>
            <a:lvl6pPr lvl="5" algn="l">
              <a:lnSpc>
                <a:spcPct val="100000"/>
              </a:lnSpc>
              <a:spcBef>
                <a:spcPts val="0"/>
              </a:spcBef>
              <a:spcAft>
                <a:spcPts val="0"/>
              </a:spcAft>
              <a:buClr>
                <a:srgbClr val="000000"/>
              </a:buClr>
              <a:buSzPts val="1800"/>
              <a:buNone/>
              <a:defRPr/>
            </a:lvl6pPr>
            <a:lvl7pPr lvl="6" algn="l">
              <a:lnSpc>
                <a:spcPct val="100000"/>
              </a:lnSpc>
              <a:spcBef>
                <a:spcPts val="0"/>
              </a:spcBef>
              <a:spcAft>
                <a:spcPts val="0"/>
              </a:spcAft>
              <a:buClr>
                <a:srgbClr val="000000"/>
              </a:buClr>
              <a:buSzPts val="1800"/>
              <a:buNone/>
              <a:defRPr/>
            </a:lvl7pPr>
            <a:lvl8pPr lvl="7" algn="l">
              <a:lnSpc>
                <a:spcPct val="100000"/>
              </a:lnSpc>
              <a:spcBef>
                <a:spcPts val="0"/>
              </a:spcBef>
              <a:spcAft>
                <a:spcPts val="0"/>
              </a:spcAft>
              <a:buClr>
                <a:srgbClr val="000000"/>
              </a:buClr>
              <a:buSzPts val="1800"/>
              <a:buNone/>
              <a:defRPr/>
            </a:lvl8pPr>
            <a:lvl9pPr lvl="8" algn="l">
              <a:lnSpc>
                <a:spcPct val="100000"/>
              </a:lnSpc>
              <a:spcBef>
                <a:spcPts val="0"/>
              </a:spcBef>
              <a:spcAft>
                <a:spcPts val="0"/>
              </a:spcAft>
              <a:buClr>
                <a:srgbClr val="000000"/>
              </a:buClr>
              <a:buSzPts val="1800"/>
              <a:buNone/>
              <a:defRPr/>
            </a:lvl9pPr>
          </a:lstStyle>
          <a:p>
            <a:endParaRPr/>
          </a:p>
        </p:txBody>
      </p:sp>
      <p:sp>
        <p:nvSpPr>
          <p:cNvPr id="40" name="Google Shape;40;p29"/>
          <p:cNvSpPr txBox="1">
            <a:spLocks noGrp="1"/>
          </p:cNvSpPr>
          <p:nvPr>
            <p:ph type="body" idx="1"/>
          </p:nvPr>
        </p:nvSpPr>
        <p:spPr>
          <a:xfrm>
            <a:off x="707999" y="7452020"/>
            <a:ext cx="10787201" cy="3171601"/>
          </a:xfrm>
          <a:prstGeom prst="rect">
            <a:avLst/>
          </a:prstGeom>
          <a:noFill/>
          <a:ln>
            <a:noFill/>
          </a:ln>
        </p:spPr>
        <p:txBody>
          <a:bodyPr spcFirstLastPara="1" wrap="square" lIns="240800" tIns="240800" rIns="240800" bIns="240800" anchor="t" anchorCtr="0">
            <a:normAutofit/>
          </a:bodyPr>
          <a:lstStyle>
            <a:lvl1pPr marL="457200" lvl="0" indent="-228600" algn="ctr">
              <a:lnSpc>
                <a:spcPct val="100000"/>
              </a:lnSpc>
              <a:spcBef>
                <a:spcPts val="0"/>
              </a:spcBef>
              <a:spcAft>
                <a:spcPts val="0"/>
              </a:spcAft>
              <a:buClr>
                <a:srgbClr val="585858"/>
              </a:buClr>
              <a:buSzPts val="5600"/>
              <a:buFont typeface="Arial"/>
              <a:buNone/>
              <a:defRPr sz="5600"/>
            </a:lvl1pPr>
            <a:lvl2pPr marL="914400" lvl="1" indent="-228600" algn="ctr">
              <a:lnSpc>
                <a:spcPct val="100000"/>
              </a:lnSpc>
              <a:spcBef>
                <a:spcPts val="0"/>
              </a:spcBef>
              <a:spcAft>
                <a:spcPts val="0"/>
              </a:spcAft>
              <a:buClr>
                <a:srgbClr val="585858"/>
              </a:buClr>
              <a:buSzPts val="5600"/>
              <a:buFont typeface="Arial"/>
              <a:buNone/>
              <a:defRPr sz="5600"/>
            </a:lvl2pPr>
            <a:lvl3pPr marL="1371600" lvl="2" indent="-228600" algn="ctr">
              <a:lnSpc>
                <a:spcPct val="100000"/>
              </a:lnSpc>
              <a:spcBef>
                <a:spcPts val="0"/>
              </a:spcBef>
              <a:spcAft>
                <a:spcPts val="0"/>
              </a:spcAft>
              <a:buClr>
                <a:srgbClr val="585858"/>
              </a:buClr>
              <a:buSzPts val="5600"/>
              <a:buFont typeface="Arial"/>
              <a:buNone/>
              <a:defRPr sz="5600"/>
            </a:lvl3pPr>
            <a:lvl4pPr marL="1828800" lvl="3" indent="-228600" algn="ctr">
              <a:lnSpc>
                <a:spcPct val="100000"/>
              </a:lnSpc>
              <a:spcBef>
                <a:spcPts val="0"/>
              </a:spcBef>
              <a:spcAft>
                <a:spcPts val="0"/>
              </a:spcAft>
              <a:buClr>
                <a:srgbClr val="585858"/>
              </a:buClr>
              <a:buSzPts val="5600"/>
              <a:buFont typeface="Arial"/>
              <a:buNone/>
              <a:defRPr sz="5600"/>
            </a:lvl4pPr>
            <a:lvl5pPr marL="2286000" lvl="4" indent="-228600" algn="ctr">
              <a:lnSpc>
                <a:spcPct val="100000"/>
              </a:lnSpc>
              <a:spcBef>
                <a:spcPts val="0"/>
              </a:spcBef>
              <a:spcAft>
                <a:spcPts val="0"/>
              </a:spcAft>
              <a:buClr>
                <a:srgbClr val="585858"/>
              </a:buClr>
              <a:buSzPts val="5600"/>
              <a:buFont typeface="Arial"/>
              <a:buNone/>
              <a:defRPr sz="5600"/>
            </a:lvl5pPr>
            <a:lvl6pPr marL="2743200" lvl="5" indent="-533400" algn="l">
              <a:lnSpc>
                <a:spcPct val="115000"/>
              </a:lnSpc>
              <a:spcBef>
                <a:spcPts val="0"/>
              </a:spcBef>
              <a:spcAft>
                <a:spcPts val="0"/>
              </a:spcAft>
              <a:buSzPts val="4800"/>
              <a:buChar char="■"/>
              <a:defRPr/>
            </a:lvl6pPr>
            <a:lvl7pPr marL="3200400" lvl="6" indent="-533400" algn="l">
              <a:lnSpc>
                <a:spcPct val="115000"/>
              </a:lnSpc>
              <a:spcBef>
                <a:spcPts val="0"/>
              </a:spcBef>
              <a:spcAft>
                <a:spcPts val="0"/>
              </a:spcAft>
              <a:buSzPts val="4800"/>
              <a:buChar char="●"/>
              <a:defRPr/>
            </a:lvl7pPr>
            <a:lvl8pPr marL="3657600" lvl="7" indent="-533400" algn="l">
              <a:lnSpc>
                <a:spcPct val="115000"/>
              </a:lnSpc>
              <a:spcBef>
                <a:spcPts val="0"/>
              </a:spcBef>
              <a:spcAft>
                <a:spcPts val="0"/>
              </a:spcAft>
              <a:buSzPts val="4800"/>
              <a:buChar char="○"/>
              <a:defRPr/>
            </a:lvl8pPr>
            <a:lvl9pPr marL="4114800" lvl="8" indent="-533400" algn="l">
              <a:lnSpc>
                <a:spcPct val="115000"/>
              </a:lnSpc>
              <a:spcBef>
                <a:spcPts val="0"/>
              </a:spcBef>
              <a:spcAft>
                <a:spcPts val="0"/>
              </a:spcAft>
              <a:buSzPts val="4800"/>
              <a:buChar char="■"/>
              <a:defRPr/>
            </a:lvl9pPr>
          </a:lstStyle>
          <a:p>
            <a:endParaRPr/>
          </a:p>
        </p:txBody>
      </p:sp>
      <p:sp>
        <p:nvSpPr>
          <p:cNvPr id="41" name="Google Shape;41;p29"/>
          <p:cNvSpPr txBox="1">
            <a:spLocks noGrp="1"/>
          </p:cNvSpPr>
          <p:nvPr>
            <p:ph type="body" idx="2"/>
          </p:nvPr>
        </p:nvSpPr>
        <p:spPr>
          <a:xfrm>
            <a:off x="13172000" y="2113353"/>
            <a:ext cx="10232001" cy="9488800"/>
          </a:xfrm>
          <a:prstGeom prst="rect">
            <a:avLst/>
          </a:prstGeom>
          <a:noFill/>
          <a:ln>
            <a:noFill/>
          </a:ln>
        </p:spPr>
        <p:txBody>
          <a:bodyPr spcFirstLastPara="1" wrap="square" lIns="240800" tIns="240800" rIns="240800" bIns="240800" anchor="ctr" anchorCtr="0">
            <a:normAutofit/>
          </a:bodyPr>
          <a:lstStyle>
            <a:lvl1pPr marL="457200" lvl="0" indent="-533400" algn="l">
              <a:lnSpc>
                <a:spcPct val="115000"/>
              </a:lnSpc>
              <a:spcBef>
                <a:spcPts val="0"/>
              </a:spcBef>
              <a:spcAft>
                <a:spcPts val="0"/>
              </a:spcAft>
              <a:buSzPts val="4800"/>
              <a:buChar char="●"/>
              <a:defRPr/>
            </a:lvl1pPr>
            <a:lvl2pPr marL="914400" lvl="1" indent="-533400" algn="l">
              <a:lnSpc>
                <a:spcPct val="115000"/>
              </a:lnSpc>
              <a:spcBef>
                <a:spcPts val="0"/>
              </a:spcBef>
              <a:spcAft>
                <a:spcPts val="0"/>
              </a:spcAft>
              <a:buSzPts val="4800"/>
              <a:buChar char="○"/>
              <a:defRPr/>
            </a:lvl2pPr>
            <a:lvl3pPr marL="1371600" lvl="2" indent="-533400" algn="l">
              <a:lnSpc>
                <a:spcPct val="115000"/>
              </a:lnSpc>
              <a:spcBef>
                <a:spcPts val="0"/>
              </a:spcBef>
              <a:spcAft>
                <a:spcPts val="0"/>
              </a:spcAft>
              <a:buSzPts val="4800"/>
              <a:buChar char="■"/>
              <a:defRPr/>
            </a:lvl3pPr>
            <a:lvl4pPr marL="1828800" lvl="3" indent="-533400" algn="l">
              <a:lnSpc>
                <a:spcPct val="115000"/>
              </a:lnSpc>
              <a:spcBef>
                <a:spcPts val="0"/>
              </a:spcBef>
              <a:spcAft>
                <a:spcPts val="0"/>
              </a:spcAft>
              <a:buSzPts val="4800"/>
              <a:buChar char="●"/>
              <a:defRPr/>
            </a:lvl4pPr>
            <a:lvl5pPr marL="2286000" lvl="4" indent="-533400" algn="l">
              <a:lnSpc>
                <a:spcPct val="115000"/>
              </a:lnSpc>
              <a:spcBef>
                <a:spcPts val="0"/>
              </a:spcBef>
              <a:spcAft>
                <a:spcPts val="0"/>
              </a:spcAft>
              <a:buSzPts val="4800"/>
              <a:buChar char="○"/>
              <a:defRPr/>
            </a:lvl5pPr>
            <a:lvl6pPr marL="2743200" lvl="5" indent="-533400" algn="l">
              <a:lnSpc>
                <a:spcPct val="115000"/>
              </a:lnSpc>
              <a:spcBef>
                <a:spcPts val="0"/>
              </a:spcBef>
              <a:spcAft>
                <a:spcPts val="0"/>
              </a:spcAft>
              <a:buSzPts val="4800"/>
              <a:buChar char="■"/>
              <a:defRPr/>
            </a:lvl6pPr>
            <a:lvl7pPr marL="3200400" lvl="6" indent="-533400" algn="l">
              <a:lnSpc>
                <a:spcPct val="115000"/>
              </a:lnSpc>
              <a:spcBef>
                <a:spcPts val="0"/>
              </a:spcBef>
              <a:spcAft>
                <a:spcPts val="0"/>
              </a:spcAft>
              <a:buSzPts val="4800"/>
              <a:buChar char="●"/>
              <a:defRPr/>
            </a:lvl7pPr>
            <a:lvl8pPr marL="3657600" lvl="7" indent="-533400" algn="l">
              <a:lnSpc>
                <a:spcPct val="115000"/>
              </a:lnSpc>
              <a:spcBef>
                <a:spcPts val="0"/>
              </a:spcBef>
              <a:spcAft>
                <a:spcPts val="0"/>
              </a:spcAft>
              <a:buSzPts val="4800"/>
              <a:buChar char="○"/>
              <a:defRPr/>
            </a:lvl8pPr>
            <a:lvl9pPr marL="4114800" lvl="8" indent="-533400" algn="l">
              <a:lnSpc>
                <a:spcPct val="115000"/>
              </a:lnSpc>
              <a:spcBef>
                <a:spcPts val="0"/>
              </a:spcBef>
              <a:spcAft>
                <a:spcPts val="0"/>
              </a:spcAft>
              <a:buSzPts val="4800"/>
              <a:buChar char="■"/>
              <a:defRPr/>
            </a:lvl9pPr>
          </a:lstStyle>
          <a:p>
            <a:endParaRPr/>
          </a:p>
        </p:txBody>
      </p:sp>
      <p:sp>
        <p:nvSpPr>
          <p:cNvPr id="42" name="Google Shape;42;p29"/>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20"/>
          <p:cNvSpPr txBox="1">
            <a:spLocks noGrp="1"/>
          </p:cNvSpPr>
          <p:nvPr>
            <p:ph type="title"/>
          </p:nvPr>
        </p:nvSpPr>
        <p:spPr>
          <a:xfrm>
            <a:off x="831199" y="1396779"/>
            <a:ext cx="22721602" cy="1470801"/>
          </a:xfrm>
          <a:prstGeom prst="rect">
            <a:avLst/>
          </a:prstGeom>
          <a:noFill/>
          <a:ln>
            <a:noFill/>
          </a:ln>
        </p:spPr>
        <p:txBody>
          <a:bodyPr spcFirstLastPara="1" wrap="square" lIns="240800" tIns="240800" rIns="240800" bIns="240800" anchor="t" anchorCtr="0">
            <a:normAutofit/>
          </a:bodyPr>
          <a:lstStyle>
            <a:lvl1pPr marR="0" lvl="0" algn="l" rtl="0">
              <a:lnSpc>
                <a:spcPct val="100000"/>
              </a:lnSpc>
              <a:spcBef>
                <a:spcPts val="0"/>
              </a:spcBef>
              <a:spcAft>
                <a:spcPts val="0"/>
              </a:spcAft>
              <a:buClr>
                <a:srgbClr val="000000"/>
              </a:buClr>
              <a:buSzPts val="7600"/>
              <a:buFont typeface="Arial"/>
              <a:buNone/>
              <a:defRPr sz="76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7600"/>
              <a:buFont typeface="Arial"/>
              <a:buNone/>
              <a:defRPr sz="76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7600"/>
              <a:buFont typeface="Arial"/>
              <a:buNone/>
              <a:defRPr sz="76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7600"/>
              <a:buFont typeface="Arial"/>
              <a:buNone/>
              <a:defRPr sz="76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7600"/>
              <a:buFont typeface="Arial"/>
              <a:buNone/>
              <a:defRPr sz="76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7600"/>
              <a:buFont typeface="Arial"/>
              <a:buNone/>
              <a:defRPr sz="76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7600"/>
              <a:buFont typeface="Arial"/>
              <a:buNone/>
              <a:defRPr sz="76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7600"/>
              <a:buFont typeface="Arial"/>
              <a:buNone/>
              <a:defRPr sz="76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7600"/>
              <a:buFont typeface="Arial"/>
              <a:buNone/>
              <a:defRPr sz="7600" b="0" i="0" u="none" strike="noStrike" cap="none">
                <a:solidFill>
                  <a:srgbClr val="000000"/>
                </a:solidFill>
                <a:latin typeface="Arial"/>
                <a:ea typeface="Arial"/>
                <a:cs typeface="Arial"/>
                <a:sym typeface="Arial"/>
              </a:defRPr>
            </a:lvl9pPr>
          </a:lstStyle>
          <a:p>
            <a:endParaRPr/>
          </a:p>
        </p:txBody>
      </p:sp>
      <p:sp>
        <p:nvSpPr>
          <p:cNvPr id="7" name="Google Shape;7;p20"/>
          <p:cNvSpPr txBox="1">
            <a:spLocks noGrp="1"/>
          </p:cNvSpPr>
          <p:nvPr>
            <p:ph type="body" idx="1"/>
          </p:nvPr>
        </p:nvSpPr>
        <p:spPr>
          <a:xfrm>
            <a:off x="831199" y="3213441"/>
            <a:ext cx="22721602" cy="8772801"/>
          </a:xfrm>
          <a:prstGeom prst="rect">
            <a:avLst/>
          </a:prstGeom>
          <a:noFill/>
          <a:ln>
            <a:noFill/>
          </a:ln>
        </p:spPr>
        <p:txBody>
          <a:bodyPr spcFirstLastPara="1" wrap="square" lIns="240800" tIns="240800" rIns="240800" bIns="240800" anchor="t" anchorCtr="0">
            <a:normAutofit/>
          </a:bodyPr>
          <a:lstStyle>
            <a:lvl1pPr marL="457200" marR="0" lvl="0" indent="-533400" algn="l" rtl="0">
              <a:lnSpc>
                <a:spcPct val="115000"/>
              </a:lnSpc>
              <a:spcBef>
                <a:spcPts val="0"/>
              </a:spcBef>
              <a:spcAft>
                <a:spcPts val="0"/>
              </a:spcAft>
              <a:buClr>
                <a:srgbClr val="585858"/>
              </a:buClr>
              <a:buSzPts val="4800"/>
              <a:buFont typeface="Arial"/>
              <a:buChar char="●"/>
              <a:defRPr sz="4800" b="0" i="0" u="none" strike="noStrike" cap="none">
                <a:solidFill>
                  <a:srgbClr val="585858"/>
                </a:solidFill>
                <a:latin typeface="Arial"/>
                <a:ea typeface="Arial"/>
                <a:cs typeface="Arial"/>
                <a:sym typeface="Arial"/>
              </a:defRPr>
            </a:lvl1pPr>
            <a:lvl2pPr marL="914400" marR="0" lvl="1" indent="-533400" algn="l" rtl="0">
              <a:lnSpc>
                <a:spcPct val="115000"/>
              </a:lnSpc>
              <a:spcBef>
                <a:spcPts val="0"/>
              </a:spcBef>
              <a:spcAft>
                <a:spcPts val="0"/>
              </a:spcAft>
              <a:buClr>
                <a:srgbClr val="585858"/>
              </a:buClr>
              <a:buSzPts val="4800"/>
              <a:buFont typeface="Arial"/>
              <a:buChar char="○"/>
              <a:defRPr sz="4800" b="0" i="0" u="none" strike="noStrike" cap="none">
                <a:solidFill>
                  <a:srgbClr val="585858"/>
                </a:solidFill>
                <a:latin typeface="Arial"/>
                <a:ea typeface="Arial"/>
                <a:cs typeface="Arial"/>
                <a:sym typeface="Arial"/>
              </a:defRPr>
            </a:lvl2pPr>
            <a:lvl3pPr marL="1371600" marR="0" lvl="2" indent="-533400" algn="l" rtl="0">
              <a:lnSpc>
                <a:spcPct val="115000"/>
              </a:lnSpc>
              <a:spcBef>
                <a:spcPts val="0"/>
              </a:spcBef>
              <a:spcAft>
                <a:spcPts val="0"/>
              </a:spcAft>
              <a:buClr>
                <a:srgbClr val="585858"/>
              </a:buClr>
              <a:buSzPts val="4800"/>
              <a:buFont typeface="Arial"/>
              <a:buChar char="■"/>
              <a:defRPr sz="4800" b="0" i="0" u="none" strike="noStrike" cap="none">
                <a:solidFill>
                  <a:srgbClr val="585858"/>
                </a:solidFill>
                <a:latin typeface="Arial"/>
                <a:ea typeface="Arial"/>
                <a:cs typeface="Arial"/>
                <a:sym typeface="Arial"/>
              </a:defRPr>
            </a:lvl3pPr>
            <a:lvl4pPr marL="1828800" marR="0" lvl="3" indent="-533400" algn="l" rtl="0">
              <a:lnSpc>
                <a:spcPct val="115000"/>
              </a:lnSpc>
              <a:spcBef>
                <a:spcPts val="0"/>
              </a:spcBef>
              <a:spcAft>
                <a:spcPts val="0"/>
              </a:spcAft>
              <a:buClr>
                <a:srgbClr val="585858"/>
              </a:buClr>
              <a:buSzPts val="4800"/>
              <a:buFont typeface="Arial"/>
              <a:buChar char="●"/>
              <a:defRPr sz="4800" b="0" i="0" u="none" strike="noStrike" cap="none">
                <a:solidFill>
                  <a:srgbClr val="585858"/>
                </a:solidFill>
                <a:latin typeface="Arial"/>
                <a:ea typeface="Arial"/>
                <a:cs typeface="Arial"/>
                <a:sym typeface="Arial"/>
              </a:defRPr>
            </a:lvl4pPr>
            <a:lvl5pPr marL="2286000" marR="0" lvl="4" indent="-533400" algn="l" rtl="0">
              <a:lnSpc>
                <a:spcPct val="115000"/>
              </a:lnSpc>
              <a:spcBef>
                <a:spcPts val="0"/>
              </a:spcBef>
              <a:spcAft>
                <a:spcPts val="0"/>
              </a:spcAft>
              <a:buClr>
                <a:srgbClr val="585858"/>
              </a:buClr>
              <a:buSzPts val="4800"/>
              <a:buFont typeface="Arial"/>
              <a:buChar char="○"/>
              <a:defRPr sz="4800" b="0" i="0" u="none" strike="noStrike" cap="none">
                <a:solidFill>
                  <a:srgbClr val="585858"/>
                </a:solidFill>
                <a:latin typeface="Arial"/>
                <a:ea typeface="Arial"/>
                <a:cs typeface="Arial"/>
                <a:sym typeface="Arial"/>
              </a:defRPr>
            </a:lvl5pPr>
            <a:lvl6pPr marL="2743200" marR="0" lvl="5" indent="-533400" algn="l" rtl="0">
              <a:lnSpc>
                <a:spcPct val="115000"/>
              </a:lnSpc>
              <a:spcBef>
                <a:spcPts val="0"/>
              </a:spcBef>
              <a:spcAft>
                <a:spcPts val="0"/>
              </a:spcAft>
              <a:buClr>
                <a:srgbClr val="585858"/>
              </a:buClr>
              <a:buSzPts val="4800"/>
              <a:buFont typeface="Arial"/>
              <a:buChar char="■"/>
              <a:defRPr sz="4800" b="0" i="0" u="none" strike="noStrike" cap="none">
                <a:solidFill>
                  <a:srgbClr val="585858"/>
                </a:solidFill>
                <a:latin typeface="Arial"/>
                <a:ea typeface="Arial"/>
                <a:cs typeface="Arial"/>
                <a:sym typeface="Arial"/>
              </a:defRPr>
            </a:lvl6pPr>
            <a:lvl7pPr marL="3200400" marR="0" lvl="6" indent="-533400" algn="l" rtl="0">
              <a:lnSpc>
                <a:spcPct val="115000"/>
              </a:lnSpc>
              <a:spcBef>
                <a:spcPts val="0"/>
              </a:spcBef>
              <a:spcAft>
                <a:spcPts val="0"/>
              </a:spcAft>
              <a:buClr>
                <a:srgbClr val="585858"/>
              </a:buClr>
              <a:buSzPts val="4800"/>
              <a:buFont typeface="Arial"/>
              <a:buChar char="●"/>
              <a:defRPr sz="4800" b="0" i="0" u="none" strike="noStrike" cap="none">
                <a:solidFill>
                  <a:srgbClr val="585858"/>
                </a:solidFill>
                <a:latin typeface="Arial"/>
                <a:ea typeface="Arial"/>
                <a:cs typeface="Arial"/>
                <a:sym typeface="Arial"/>
              </a:defRPr>
            </a:lvl7pPr>
            <a:lvl8pPr marL="3657600" marR="0" lvl="7" indent="-533400" algn="l" rtl="0">
              <a:lnSpc>
                <a:spcPct val="115000"/>
              </a:lnSpc>
              <a:spcBef>
                <a:spcPts val="0"/>
              </a:spcBef>
              <a:spcAft>
                <a:spcPts val="0"/>
              </a:spcAft>
              <a:buClr>
                <a:srgbClr val="585858"/>
              </a:buClr>
              <a:buSzPts val="4800"/>
              <a:buFont typeface="Arial"/>
              <a:buChar char="○"/>
              <a:defRPr sz="4800" b="0" i="0" u="none" strike="noStrike" cap="none">
                <a:solidFill>
                  <a:srgbClr val="585858"/>
                </a:solidFill>
                <a:latin typeface="Arial"/>
                <a:ea typeface="Arial"/>
                <a:cs typeface="Arial"/>
                <a:sym typeface="Arial"/>
              </a:defRPr>
            </a:lvl8pPr>
            <a:lvl9pPr marL="4114800" marR="0" lvl="8" indent="-533400" algn="l" rtl="0">
              <a:lnSpc>
                <a:spcPct val="115000"/>
              </a:lnSpc>
              <a:spcBef>
                <a:spcPts val="0"/>
              </a:spcBef>
              <a:spcAft>
                <a:spcPts val="0"/>
              </a:spcAft>
              <a:buClr>
                <a:srgbClr val="585858"/>
              </a:buClr>
              <a:buSzPts val="4800"/>
              <a:buFont typeface="Arial"/>
              <a:buChar char="■"/>
              <a:defRPr sz="4800" b="0" i="0" u="none" strike="noStrike" cap="none">
                <a:solidFill>
                  <a:srgbClr val="585858"/>
                </a:solidFill>
                <a:latin typeface="Arial"/>
                <a:ea typeface="Arial"/>
                <a:cs typeface="Arial"/>
                <a:sym typeface="Arial"/>
              </a:defRPr>
            </a:lvl9pPr>
          </a:lstStyle>
          <a:p>
            <a:endParaRPr/>
          </a:p>
        </p:txBody>
      </p:sp>
      <p:sp>
        <p:nvSpPr>
          <p:cNvPr id="8" name="Google Shape;8;p20"/>
          <p:cNvSpPr txBox="1">
            <a:spLocks noGrp="1"/>
          </p:cNvSpPr>
          <p:nvPr>
            <p:ph type="sldNum" idx="12"/>
          </p:nvPr>
        </p:nvSpPr>
        <p:spPr>
          <a:xfrm>
            <a:off x="23194838" y="12301830"/>
            <a:ext cx="861584" cy="864499"/>
          </a:xfrm>
          <a:prstGeom prst="rect">
            <a:avLst/>
          </a:prstGeom>
          <a:noFill/>
          <a:ln>
            <a:noFill/>
          </a:ln>
        </p:spPr>
        <p:txBody>
          <a:bodyPr spcFirstLastPara="1" wrap="square" lIns="240800" tIns="240800" rIns="240800" bIns="240800" anchor="ctr" anchorCtr="0">
            <a:spAutoFit/>
          </a:bodyPr>
          <a:lstStyle>
            <a:lvl1pPr marL="0" marR="0" lvl="0" indent="0" algn="r" rtl="0">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1pPr>
            <a:lvl2pPr marL="0" marR="0" lvl="1" indent="0" algn="r" rtl="0">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2pPr>
            <a:lvl3pPr marL="0" marR="0" lvl="2" indent="0" algn="r" rtl="0">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3pPr>
            <a:lvl4pPr marL="0" marR="0" lvl="3" indent="0" algn="r" rtl="0">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4pPr>
            <a:lvl5pPr marL="0" marR="0" lvl="4" indent="0" algn="r" rtl="0">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5pPr>
            <a:lvl6pPr marL="0" marR="0" lvl="5" indent="0" algn="r" rtl="0">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6pPr>
            <a:lvl7pPr marL="0" marR="0" lvl="6" indent="0" algn="r" rtl="0">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7pPr>
            <a:lvl8pPr marL="0" marR="0" lvl="7" indent="0" algn="r" rtl="0">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8pPr>
            <a:lvl9pPr marL="0" marR="0" lvl="8" indent="0" algn="r" rtl="0">
              <a:lnSpc>
                <a:spcPct val="100000"/>
              </a:lnSpc>
              <a:spcBef>
                <a:spcPts val="0"/>
              </a:spcBef>
              <a:spcAft>
                <a:spcPts val="0"/>
              </a:spcAft>
              <a:buClr>
                <a:srgbClr val="585858"/>
              </a:buClr>
              <a:buSzPts val="2600"/>
              <a:buFont typeface="Arial"/>
              <a:buNone/>
              <a:defRPr sz="2600" b="0" i="0" u="none" strike="noStrike" cap="none">
                <a:solidFill>
                  <a:srgbClr val="58585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3.xml"/><Relationship Id="rId5" Type="http://schemas.openxmlformats.org/officeDocument/2006/relationships/image" Target="../media/image15.png"/><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3.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3.xml"/><Relationship Id="rId5" Type="http://schemas.openxmlformats.org/officeDocument/2006/relationships/image" Target="../media/image19.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0.png"/><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4.png"/><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8" Type="http://schemas.openxmlformats.org/officeDocument/2006/relationships/hyperlink" Target="https://plotly.com/python/" TargetMode="External"/><Relationship Id="rId3" Type="http://schemas.openxmlformats.org/officeDocument/2006/relationships/image" Target="../media/image3.jpg"/><Relationship Id="rId7" Type="http://schemas.openxmlformats.org/officeDocument/2006/relationships/hyperlink" Target="https://data.lacity.org/Public-Safety/Crime-Data-from-2020-to-Present/2nrs-mtv8" TargetMode="Externa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hyperlink" Target="https://data.lacity.org/Public-Safety/Crime-Data-from-2010-to-2019/63jg-8b9z" TargetMode="External"/><Relationship Id="rId5" Type="http://schemas.openxmlformats.org/officeDocument/2006/relationships/hyperlink" Target="https://www.latimes.com/local/la-me-crimestats-lapd-20140810-story.html" TargetMode="Externa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3"/>
        <p:cNvGrpSpPr/>
        <p:nvPr/>
      </p:nvGrpSpPr>
      <p:grpSpPr>
        <a:xfrm>
          <a:off x="0" y="0"/>
          <a:ext cx="0" cy="0"/>
          <a:chOff x="0" y="0"/>
          <a:chExt cx="0" cy="0"/>
        </a:xfrm>
      </p:grpSpPr>
      <p:pic>
        <p:nvPicPr>
          <p:cNvPr id="54" name="Google Shape;54;p1" descr="Google Shape;55;p13"/>
          <p:cNvPicPr preferRelativeResize="0"/>
          <p:nvPr/>
        </p:nvPicPr>
        <p:blipFill rotWithShape="1">
          <a:blip r:embed="rId4">
            <a:alphaModFix/>
          </a:blip>
          <a:srcRect/>
          <a:stretch/>
        </p:blipFill>
        <p:spPr>
          <a:xfrm>
            <a:off x="14982323" y="11000500"/>
            <a:ext cx="8953502" cy="2501901"/>
          </a:xfrm>
          <a:prstGeom prst="rect">
            <a:avLst/>
          </a:prstGeom>
          <a:noFill/>
          <a:ln>
            <a:noFill/>
          </a:ln>
        </p:spPr>
      </p:pic>
      <p:sp>
        <p:nvSpPr>
          <p:cNvPr id="55" name="Google Shape;55;p1"/>
          <p:cNvSpPr txBox="1"/>
          <p:nvPr/>
        </p:nvSpPr>
        <p:spPr>
          <a:xfrm>
            <a:off x="3998550" y="3663523"/>
            <a:ext cx="16386899" cy="3570900"/>
          </a:xfrm>
          <a:prstGeom prst="rect">
            <a:avLst/>
          </a:prstGeom>
          <a:noFill/>
          <a:ln>
            <a:noFill/>
          </a:ln>
        </p:spPr>
        <p:txBody>
          <a:bodyPr spcFirstLastPara="1" wrap="square" lIns="121875" tIns="121875" rIns="121875" bIns="121875" anchor="t" anchorCtr="0">
            <a:spAutoFit/>
          </a:bodyPr>
          <a:lstStyle/>
          <a:p>
            <a:pPr marL="0" marR="0" lvl="0" indent="0" algn="ctr" rtl="0">
              <a:lnSpc>
                <a:spcPct val="125000"/>
              </a:lnSpc>
              <a:spcBef>
                <a:spcPts val="0"/>
              </a:spcBef>
              <a:spcAft>
                <a:spcPts val="0"/>
              </a:spcAft>
              <a:buClr>
                <a:srgbClr val="7C0000"/>
              </a:buClr>
              <a:buSzPts val="9600"/>
              <a:buFont typeface="Helvetica Neue"/>
              <a:buNone/>
            </a:pPr>
            <a:r>
              <a:rPr lang="en-US" sz="9600" b="1" i="0" u="none" strike="noStrike" cap="none">
                <a:solidFill>
                  <a:srgbClr val="1B786E"/>
                </a:solidFill>
                <a:latin typeface="Helvetica Neue"/>
                <a:ea typeface="Helvetica Neue"/>
                <a:cs typeface="Helvetica Neue"/>
                <a:sym typeface="Helvetica Neue"/>
              </a:rPr>
              <a:t>LOS ANGELES</a:t>
            </a:r>
            <a:endParaRPr sz="9600" b="1" i="0" u="none" strike="noStrike" cap="none">
              <a:solidFill>
                <a:srgbClr val="1B786E"/>
              </a:solidFill>
              <a:latin typeface="Helvetica Neue"/>
              <a:ea typeface="Helvetica Neue"/>
              <a:cs typeface="Helvetica Neue"/>
              <a:sym typeface="Helvetica Neue"/>
            </a:endParaRPr>
          </a:p>
          <a:p>
            <a:pPr marL="0" marR="0" lvl="0" indent="0" algn="ctr" rtl="0">
              <a:lnSpc>
                <a:spcPct val="125000"/>
              </a:lnSpc>
              <a:spcBef>
                <a:spcPts val="0"/>
              </a:spcBef>
              <a:spcAft>
                <a:spcPts val="0"/>
              </a:spcAft>
              <a:buClr>
                <a:srgbClr val="7C0000"/>
              </a:buClr>
              <a:buSzPts val="9600"/>
              <a:buFont typeface="Helvetica Neue"/>
              <a:buNone/>
            </a:pPr>
            <a:r>
              <a:rPr lang="en-US" sz="9600" b="1" i="0" u="none" strike="noStrike" cap="none">
                <a:solidFill>
                  <a:srgbClr val="1B786E"/>
                </a:solidFill>
                <a:latin typeface="Helvetica Neue"/>
                <a:ea typeface="Helvetica Neue"/>
                <a:cs typeface="Helvetica Neue"/>
                <a:sym typeface="Helvetica Neue"/>
              </a:rPr>
              <a:t>CRIME ANALYSIS </a:t>
            </a:r>
            <a:endParaRPr sz="3800" b="0" i="0" u="none" strike="noStrike" cap="none">
              <a:solidFill>
                <a:srgbClr val="1B786E"/>
              </a:solidFill>
              <a:latin typeface="Open Sans"/>
              <a:ea typeface="Open Sans"/>
              <a:cs typeface="Open Sans"/>
              <a:sym typeface="Open Sans"/>
            </a:endParaRPr>
          </a:p>
        </p:txBody>
      </p:sp>
      <p:sp>
        <p:nvSpPr>
          <p:cNvPr id="56" name="Google Shape;56;p1"/>
          <p:cNvSpPr txBox="1"/>
          <p:nvPr/>
        </p:nvSpPr>
        <p:spPr>
          <a:xfrm>
            <a:off x="4550000" y="8416225"/>
            <a:ext cx="15606900" cy="5850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434343"/>
              </a:buClr>
              <a:buSzPts val="3800"/>
              <a:buFont typeface="Open Sans"/>
              <a:buNone/>
            </a:pPr>
            <a:r>
              <a:rPr lang="en-US" sz="3800" b="1" i="0" u="none" strike="noStrike" cap="none">
                <a:solidFill>
                  <a:srgbClr val="434343"/>
                </a:solidFill>
                <a:latin typeface="Open Sans"/>
                <a:ea typeface="Open Sans"/>
                <a:cs typeface="Open Sans"/>
                <a:sym typeface="Open Sans"/>
              </a:rPr>
              <a:t>DSO 545: FINAL PROJECT, MS in BUSINESS ANALYTICS, FALL 2021</a:t>
            </a:r>
            <a:endParaRPr sz="1400" b="0" i="0" u="none" strike="noStrike" cap="none">
              <a:solidFill>
                <a:srgbClr val="000000"/>
              </a:solidFill>
              <a:latin typeface="Arial"/>
              <a:ea typeface="Arial"/>
              <a:cs typeface="Arial"/>
              <a:sym typeface="Arial"/>
            </a:endParaRPr>
          </a:p>
        </p:txBody>
      </p:sp>
      <p:sp>
        <p:nvSpPr>
          <p:cNvPr id="57" name="Google Shape;57;p1"/>
          <p:cNvSpPr txBox="1"/>
          <p:nvPr/>
        </p:nvSpPr>
        <p:spPr>
          <a:xfrm>
            <a:off x="9616465" y="9391010"/>
            <a:ext cx="9173700" cy="585000"/>
          </a:xfrm>
          <a:prstGeom prst="rect">
            <a:avLst/>
          </a:prstGeom>
          <a:noFill/>
          <a:ln>
            <a:noFill/>
          </a:ln>
        </p:spPr>
        <p:txBody>
          <a:bodyPr spcFirstLastPara="1" wrap="square" lIns="0" tIns="0" rIns="0" bIns="0" anchor="t" anchorCtr="0">
            <a:spAutoFit/>
          </a:bodyPr>
          <a:lstStyle/>
          <a:p>
            <a:pPr marL="0" marR="0" lvl="0" indent="0" algn="l" rtl="0">
              <a:lnSpc>
                <a:spcPct val="100000"/>
              </a:lnSpc>
              <a:spcBef>
                <a:spcPts val="0"/>
              </a:spcBef>
              <a:spcAft>
                <a:spcPts val="0"/>
              </a:spcAft>
              <a:buClr>
                <a:srgbClr val="434343"/>
              </a:buClr>
              <a:buSzPts val="3800"/>
              <a:buFont typeface="Open Sans"/>
              <a:buNone/>
            </a:pPr>
            <a:r>
              <a:rPr lang="en-US" sz="3800" b="1" i="0" u="none" strike="noStrike" cap="none">
                <a:solidFill>
                  <a:srgbClr val="434343"/>
                </a:solidFill>
                <a:latin typeface="Open Sans"/>
                <a:ea typeface="Open Sans"/>
                <a:cs typeface="Open Sans"/>
                <a:sym typeface="Open Sans"/>
              </a:rPr>
              <a:t>PROF. ABBASS SHARIF</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92"/>
        <p:cNvGrpSpPr/>
        <p:nvPr/>
      </p:nvGrpSpPr>
      <p:grpSpPr>
        <a:xfrm>
          <a:off x="0" y="0"/>
          <a:ext cx="0" cy="0"/>
          <a:chOff x="0" y="0"/>
          <a:chExt cx="0" cy="0"/>
        </a:xfrm>
      </p:grpSpPr>
      <p:sp>
        <p:nvSpPr>
          <p:cNvPr id="193" name="Google Shape;193;g106f2c0c131_2_5"/>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1" i="0" u="none" strike="noStrike" cap="none">
              <a:solidFill>
                <a:srgbClr val="434343"/>
              </a:solidFill>
              <a:latin typeface="Open Sans"/>
              <a:ea typeface="Open Sans"/>
              <a:cs typeface="Open Sans"/>
              <a:sym typeface="Open Sans"/>
            </a:endParaRPr>
          </a:p>
        </p:txBody>
      </p:sp>
      <p:sp>
        <p:nvSpPr>
          <p:cNvPr id="194" name="Google Shape;194;g106f2c0c131_2_5"/>
          <p:cNvSpPr txBox="1"/>
          <p:nvPr/>
        </p:nvSpPr>
        <p:spPr>
          <a:xfrm>
            <a:off x="1162231" y="1564209"/>
            <a:ext cx="12327300" cy="585000"/>
          </a:xfrm>
          <a:prstGeom prst="rect">
            <a:avLst/>
          </a:prstGeom>
          <a:solidFill>
            <a:srgbClr val="1B786E"/>
          </a:solid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rgbClr val="FFFFFF"/>
              </a:buClr>
              <a:buSzPts val="4800"/>
              <a:buFont typeface="Open Sans Light"/>
              <a:buNone/>
            </a:pPr>
            <a:r>
              <a:rPr lang="en-US" sz="3800" b="1" i="0" u="none" strike="noStrike" cap="none">
                <a:solidFill>
                  <a:srgbClr val="FFFFFF"/>
                </a:solidFill>
                <a:latin typeface="Open Sans"/>
                <a:ea typeface="Open Sans"/>
                <a:cs typeface="Open Sans"/>
                <a:sym typeface="Open Sans"/>
              </a:rPr>
              <a:t>Dashboard at a Glance</a:t>
            </a:r>
            <a:endParaRPr sz="3800" b="1" i="0" u="none" strike="noStrike" cap="none">
              <a:solidFill>
                <a:srgbClr val="000000"/>
              </a:solidFill>
              <a:latin typeface="Arial"/>
              <a:ea typeface="Arial"/>
              <a:cs typeface="Arial"/>
              <a:sym typeface="Arial"/>
            </a:endParaRPr>
          </a:p>
        </p:txBody>
      </p:sp>
      <p:pic>
        <p:nvPicPr>
          <p:cNvPr id="195" name="Google Shape;195;g106f2c0c131_2_5"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196" name="Google Shape;196;g106f2c0c131_2_5"/>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197" name="Google Shape;197;g106f2c0c131_2_5"/>
          <p:cNvSpPr txBox="1"/>
          <p:nvPr/>
        </p:nvSpPr>
        <p:spPr>
          <a:xfrm>
            <a:off x="-1" y="1491349"/>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b="0" i="0" u="none" strike="noStrike" cap="none">
                <a:solidFill>
                  <a:srgbClr val="FFFFFF"/>
                </a:solidFill>
                <a:latin typeface="Open Sans ExtraBold"/>
                <a:ea typeface="Open Sans ExtraBold"/>
                <a:cs typeface="Open Sans ExtraBold"/>
                <a:sym typeface="Open Sans ExtraBold"/>
              </a:rPr>
              <a:t>1</a:t>
            </a:r>
            <a:endParaRPr sz="3800" b="0" i="0" u="none" strike="noStrike" cap="none">
              <a:solidFill>
                <a:srgbClr val="FFFFFF"/>
              </a:solidFill>
              <a:latin typeface="Open Sans ExtraBold"/>
              <a:ea typeface="Open Sans ExtraBold"/>
              <a:cs typeface="Open Sans ExtraBold"/>
              <a:sym typeface="Open Sans ExtraBold"/>
            </a:endParaRPr>
          </a:p>
        </p:txBody>
      </p:sp>
      <p:sp>
        <p:nvSpPr>
          <p:cNvPr id="198" name="Google Shape;198;g106f2c0c131_2_5"/>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C)	  DASHBOARD</a:t>
            </a:r>
            <a:endParaRPr sz="3800" b="1" i="0" u="none" strike="noStrike" cap="none">
              <a:solidFill>
                <a:schemeClr val="lt1"/>
              </a:solidFill>
              <a:latin typeface="Open Sans"/>
              <a:ea typeface="Open Sans"/>
              <a:cs typeface="Open Sans"/>
              <a:sym typeface="Open Sans"/>
            </a:endParaRPr>
          </a:p>
        </p:txBody>
      </p:sp>
      <p:pic>
        <p:nvPicPr>
          <p:cNvPr id="199" name="Google Shape;199;g106f2c0c131_2_5"/>
          <p:cNvPicPr preferRelativeResize="0"/>
          <p:nvPr/>
        </p:nvPicPr>
        <p:blipFill rotWithShape="1">
          <a:blip r:embed="rId5">
            <a:alphaModFix/>
          </a:blip>
          <a:srcRect b="47859"/>
          <a:stretch/>
        </p:blipFill>
        <p:spPr>
          <a:xfrm>
            <a:off x="902401" y="3437724"/>
            <a:ext cx="10972799" cy="8686800"/>
          </a:xfrm>
          <a:prstGeom prst="rect">
            <a:avLst/>
          </a:prstGeom>
          <a:noFill/>
          <a:ln w="152400" cap="flat" cmpd="sng">
            <a:solidFill>
              <a:srgbClr val="585858"/>
            </a:solidFill>
            <a:prstDash val="solid"/>
            <a:round/>
            <a:headEnd type="none" w="sm" len="sm"/>
            <a:tailEnd type="none" w="sm" len="sm"/>
          </a:ln>
        </p:spPr>
      </p:pic>
      <p:pic>
        <p:nvPicPr>
          <p:cNvPr id="200" name="Google Shape;200;g106f2c0c131_2_5"/>
          <p:cNvPicPr preferRelativeResize="0"/>
          <p:nvPr/>
        </p:nvPicPr>
        <p:blipFill rotWithShape="1">
          <a:blip r:embed="rId5">
            <a:alphaModFix/>
          </a:blip>
          <a:srcRect t="51245"/>
          <a:stretch/>
        </p:blipFill>
        <p:spPr>
          <a:xfrm>
            <a:off x="12585977" y="3437725"/>
            <a:ext cx="10972799" cy="8686800"/>
          </a:xfrm>
          <a:prstGeom prst="rect">
            <a:avLst/>
          </a:prstGeom>
          <a:noFill/>
          <a:ln w="152400" cap="flat" cmpd="sng">
            <a:solidFill>
              <a:srgbClr val="585858"/>
            </a:solidFill>
            <a:prstDash val="solid"/>
            <a:round/>
            <a:headEnd type="none" w="sm" len="sm"/>
            <a:tailEnd type="none" w="sm" len="sm"/>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04"/>
        <p:cNvGrpSpPr/>
        <p:nvPr/>
      </p:nvGrpSpPr>
      <p:grpSpPr>
        <a:xfrm>
          <a:off x="0" y="0"/>
          <a:ext cx="0" cy="0"/>
          <a:chOff x="0" y="0"/>
          <a:chExt cx="0" cy="0"/>
        </a:xfrm>
      </p:grpSpPr>
      <p:sp>
        <p:nvSpPr>
          <p:cNvPr id="205" name="Google Shape;205;g107cb3bda73_1_84"/>
          <p:cNvSpPr/>
          <p:nvPr/>
        </p:nvSpPr>
        <p:spPr>
          <a:xfrm>
            <a:off x="9191175" y="5319050"/>
            <a:ext cx="6006300" cy="34065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 name="Google Shape;206;g107cb3bda73_1_84"/>
          <p:cNvSpPr/>
          <p:nvPr/>
        </p:nvSpPr>
        <p:spPr>
          <a:xfrm>
            <a:off x="1536800" y="8353950"/>
            <a:ext cx="6006300" cy="5229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 name="Google Shape;207;g107cb3bda73_1_84"/>
          <p:cNvSpPr/>
          <p:nvPr/>
        </p:nvSpPr>
        <p:spPr>
          <a:xfrm>
            <a:off x="1532150" y="2808050"/>
            <a:ext cx="6006300" cy="52293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 name="Google Shape;208;g107cb3bda73_1_84"/>
          <p:cNvSpPr txBox="1">
            <a:spLocks noGrp="1"/>
          </p:cNvSpPr>
          <p:nvPr>
            <p:ph type="body" idx="1"/>
          </p:nvPr>
        </p:nvSpPr>
        <p:spPr>
          <a:xfrm>
            <a:off x="1751000" y="3015418"/>
            <a:ext cx="5577900" cy="4846200"/>
          </a:xfrm>
          <a:prstGeom prst="rect">
            <a:avLst/>
          </a:prstGeom>
          <a:solidFill>
            <a:srgbClr val="1B786E"/>
          </a:solidFill>
          <a:ln>
            <a:noFill/>
          </a:ln>
          <a:effectLst>
            <a:outerShdw blurRad="57150" dist="19050" dir="5400000" algn="bl" rotWithShape="0">
              <a:srgbClr val="000000">
                <a:alpha val="49803"/>
              </a:srgbClr>
            </a:outerShdw>
          </a:effectLst>
        </p:spPr>
        <p:txBody>
          <a:bodyPr spcFirstLastPara="1" wrap="square" lIns="240800" tIns="240800" rIns="240800" bIns="240800" anchor="t" anchorCtr="0">
            <a:noAutofit/>
          </a:bodyPr>
          <a:lstStyle/>
          <a:p>
            <a:pPr marL="457200" lvl="0" indent="0" algn="l" rtl="0">
              <a:lnSpc>
                <a:spcPct val="115000"/>
              </a:lnSpc>
              <a:spcBef>
                <a:spcPts val="0"/>
              </a:spcBef>
              <a:spcAft>
                <a:spcPts val="0"/>
              </a:spcAft>
              <a:buSzPts val="4800"/>
              <a:buNone/>
            </a:pPr>
            <a:r>
              <a:rPr lang="en-US" sz="3500">
                <a:solidFill>
                  <a:schemeClr val="lt1"/>
                </a:solidFill>
              </a:rPr>
              <a:t>The analysis is intended to provide civilians with crime statistics in a given area over the years.</a:t>
            </a:r>
            <a:endParaRPr sz="3500">
              <a:solidFill>
                <a:schemeClr val="lt1"/>
              </a:solidFill>
            </a:endParaRPr>
          </a:p>
        </p:txBody>
      </p:sp>
      <p:sp>
        <p:nvSpPr>
          <p:cNvPr id="209" name="Google Shape;209;g107cb3bda73_1_84"/>
          <p:cNvSpPr txBox="1">
            <a:spLocks noGrp="1"/>
          </p:cNvSpPr>
          <p:nvPr>
            <p:ph type="body" idx="1"/>
          </p:nvPr>
        </p:nvSpPr>
        <p:spPr>
          <a:xfrm>
            <a:off x="1751000" y="8514950"/>
            <a:ext cx="5577900" cy="4846200"/>
          </a:xfrm>
          <a:prstGeom prst="rect">
            <a:avLst/>
          </a:prstGeom>
          <a:solidFill>
            <a:srgbClr val="1B786E"/>
          </a:solidFill>
          <a:ln>
            <a:noFill/>
          </a:ln>
        </p:spPr>
        <p:txBody>
          <a:bodyPr spcFirstLastPara="1" wrap="square" lIns="240800" tIns="240800" rIns="240800" bIns="240800" anchor="t" anchorCtr="0">
            <a:noAutofit/>
          </a:bodyPr>
          <a:lstStyle/>
          <a:p>
            <a:pPr marL="457200" lvl="0" indent="0" algn="l" rtl="0">
              <a:lnSpc>
                <a:spcPct val="115000"/>
              </a:lnSpc>
              <a:spcBef>
                <a:spcPts val="0"/>
              </a:spcBef>
              <a:spcAft>
                <a:spcPts val="0"/>
              </a:spcAft>
              <a:buSzPts val="4800"/>
              <a:buNone/>
            </a:pPr>
            <a:r>
              <a:rPr lang="en-US" sz="3500">
                <a:solidFill>
                  <a:schemeClr val="lt1"/>
                </a:solidFill>
              </a:rPr>
              <a:t>The dashboard would help a civilian understand the characteristics of the victims of crimes in Los Angeles between 2010 and 2021.</a:t>
            </a:r>
            <a:endParaRPr sz="3500">
              <a:solidFill>
                <a:schemeClr val="lt1"/>
              </a:solidFill>
            </a:endParaRPr>
          </a:p>
        </p:txBody>
      </p:sp>
      <p:sp>
        <p:nvSpPr>
          <p:cNvPr id="210" name="Google Shape;210;g107cb3bda73_1_84"/>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rgbClr val="FFFFFF"/>
                </a:solidFill>
                <a:latin typeface="Open Sans"/>
                <a:ea typeface="Open Sans"/>
                <a:cs typeface="Open Sans"/>
                <a:sym typeface="Open Sans"/>
              </a:rPr>
              <a:t> Dashboard design, users and uses </a:t>
            </a:r>
            <a:endParaRPr sz="3800" b="1" i="0" u="none" strike="noStrike" cap="none">
              <a:solidFill>
                <a:srgbClr val="FFFFFF"/>
              </a:solidFill>
              <a:latin typeface="Open Sans"/>
              <a:ea typeface="Open Sans"/>
              <a:cs typeface="Open Sans"/>
              <a:sym typeface="Open Sans"/>
            </a:endParaRPr>
          </a:p>
        </p:txBody>
      </p:sp>
      <p:pic>
        <p:nvPicPr>
          <p:cNvPr id="211" name="Google Shape;211;g107cb3bda73_1_84"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212" name="Google Shape;212;g107cb3bda73_1_84"/>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213" name="Google Shape;213;g107cb3bda73_1_84"/>
          <p:cNvSpPr txBox="1"/>
          <p:nvPr/>
        </p:nvSpPr>
        <p:spPr>
          <a:xfrm>
            <a:off x="-1" y="1491349"/>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a:solidFill>
                  <a:srgbClr val="FFFFFF"/>
                </a:solidFill>
                <a:latin typeface="Open Sans ExtraBold"/>
                <a:ea typeface="Open Sans ExtraBold"/>
                <a:cs typeface="Open Sans ExtraBold"/>
                <a:sym typeface="Open Sans ExtraBold"/>
              </a:rPr>
              <a:t>2</a:t>
            </a:r>
            <a:endParaRPr sz="3800" b="0" i="0" u="none" strike="noStrike" cap="none">
              <a:solidFill>
                <a:srgbClr val="FFFFFF"/>
              </a:solidFill>
              <a:latin typeface="Open Sans ExtraBold"/>
              <a:ea typeface="Open Sans ExtraBold"/>
              <a:cs typeface="Open Sans ExtraBold"/>
              <a:sym typeface="Open Sans ExtraBold"/>
            </a:endParaRPr>
          </a:p>
        </p:txBody>
      </p:sp>
      <p:sp>
        <p:nvSpPr>
          <p:cNvPr id="214" name="Google Shape;214;g107cb3bda73_1_84"/>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C)	  DASHBOARD</a:t>
            </a:r>
            <a:endParaRPr sz="3800" b="1" i="0" u="none" strike="noStrike" cap="none">
              <a:solidFill>
                <a:schemeClr val="lt1"/>
              </a:solidFill>
              <a:latin typeface="Open Sans"/>
              <a:ea typeface="Open Sans"/>
              <a:cs typeface="Open Sans"/>
              <a:sym typeface="Open Sans"/>
            </a:endParaRPr>
          </a:p>
        </p:txBody>
      </p:sp>
      <p:sp>
        <p:nvSpPr>
          <p:cNvPr id="215" name="Google Shape;215;g107cb3bda73_1_84"/>
          <p:cNvSpPr txBox="1">
            <a:spLocks noGrp="1"/>
          </p:cNvSpPr>
          <p:nvPr>
            <p:ph type="body" idx="1"/>
          </p:nvPr>
        </p:nvSpPr>
        <p:spPr>
          <a:xfrm>
            <a:off x="9402525" y="5457182"/>
            <a:ext cx="5583600" cy="3074400"/>
          </a:xfrm>
          <a:prstGeom prst="rect">
            <a:avLst/>
          </a:prstGeom>
          <a:solidFill>
            <a:srgbClr val="1B786E"/>
          </a:solidFill>
          <a:ln>
            <a:noFill/>
          </a:ln>
        </p:spPr>
        <p:txBody>
          <a:bodyPr spcFirstLastPara="1" wrap="square" lIns="240800" tIns="240800" rIns="240800" bIns="240800" anchor="t" anchorCtr="0">
            <a:noAutofit/>
          </a:bodyPr>
          <a:lstStyle/>
          <a:p>
            <a:pPr marL="457200" lvl="0" indent="0" algn="l" rtl="0">
              <a:lnSpc>
                <a:spcPct val="115000"/>
              </a:lnSpc>
              <a:spcBef>
                <a:spcPts val="0"/>
              </a:spcBef>
              <a:spcAft>
                <a:spcPts val="0"/>
              </a:spcAft>
              <a:buSzPts val="4800"/>
              <a:buNone/>
            </a:pPr>
            <a:r>
              <a:rPr lang="en-US" sz="3500">
                <a:solidFill>
                  <a:schemeClr val="lt1"/>
                </a:solidFill>
              </a:rPr>
              <a:t>The dashboard provides the user with tables and charts describing:</a:t>
            </a:r>
            <a:endParaRPr sz="3500"/>
          </a:p>
        </p:txBody>
      </p:sp>
      <p:sp>
        <p:nvSpPr>
          <p:cNvPr id="216" name="Google Shape;216;g107cb3bda73_1_84"/>
          <p:cNvSpPr/>
          <p:nvPr/>
        </p:nvSpPr>
        <p:spPr>
          <a:xfrm>
            <a:off x="16845550" y="2871125"/>
            <a:ext cx="6006300" cy="4038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 name="Google Shape;217;g107cb3bda73_1_84"/>
          <p:cNvSpPr txBox="1">
            <a:spLocks noGrp="1"/>
          </p:cNvSpPr>
          <p:nvPr>
            <p:ph type="body" idx="1"/>
          </p:nvPr>
        </p:nvSpPr>
        <p:spPr>
          <a:xfrm>
            <a:off x="17056900" y="2994956"/>
            <a:ext cx="5583600" cy="3744600"/>
          </a:xfrm>
          <a:prstGeom prst="rect">
            <a:avLst/>
          </a:prstGeom>
          <a:solidFill>
            <a:srgbClr val="1B786E"/>
          </a:solidFill>
          <a:ln>
            <a:noFill/>
          </a:ln>
        </p:spPr>
        <p:txBody>
          <a:bodyPr spcFirstLastPara="1" wrap="square" lIns="240800" tIns="240800" rIns="240800" bIns="240800" anchor="t" anchorCtr="0">
            <a:noAutofit/>
          </a:bodyPr>
          <a:lstStyle/>
          <a:p>
            <a:pPr marL="457200" lvl="0" indent="-450850" algn="l" rtl="0">
              <a:lnSpc>
                <a:spcPct val="115000"/>
              </a:lnSpc>
              <a:spcBef>
                <a:spcPts val="0"/>
              </a:spcBef>
              <a:spcAft>
                <a:spcPts val="0"/>
              </a:spcAft>
              <a:buClr>
                <a:schemeClr val="lt1"/>
              </a:buClr>
              <a:buSzPts val="3500"/>
              <a:buChar char="➔"/>
            </a:pPr>
            <a:r>
              <a:rPr lang="en-US" sz="3500">
                <a:solidFill>
                  <a:schemeClr val="lt1"/>
                </a:solidFill>
              </a:rPr>
              <a:t>The characteristics such as </a:t>
            </a:r>
            <a:r>
              <a:rPr lang="en-US" sz="3500" i="1">
                <a:solidFill>
                  <a:schemeClr val="lt1"/>
                </a:solidFill>
              </a:rPr>
              <a:t>victim gender, victim age, victim descent, weapon used, area of crime</a:t>
            </a:r>
            <a:r>
              <a:rPr lang="en-US" sz="3500">
                <a:solidFill>
                  <a:schemeClr val="lt1"/>
                </a:solidFill>
              </a:rPr>
              <a:t> </a:t>
            </a:r>
            <a:endParaRPr sz="3500"/>
          </a:p>
        </p:txBody>
      </p:sp>
      <p:sp>
        <p:nvSpPr>
          <p:cNvPr id="218" name="Google Shape;218;g107cb3bda73_1_84"/>
          <p:cNvSpPr/>
          <p:nvPr/>
        </p:nvSpPr>
        <p:spPr>
          <a:xfrm>
            <a:off x="16845550" y="7316750"/>
            <a:ext cx="6006300" cy="4038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 name="Google Shape;219;g107cb3bda73_1_84"/>
          <p:cNvSpPr txBox="1">
            <a:spLocks noGrp="1"/>
          </p:cNvSpPr>
          <p:nvPr>
            <p:ph type="body" idx="1"/>
          </p:nvPr>
        </p:nvSpPr>
        <p:spPr>
          <a:xfrm>
            <a:off x="17056900" y="7448678"/>
            <a:ext cx="5583600" cy="3744600"/>
          </a:xfrm>
          <a:prstGeom prst="rect">
            <a:avLst/>
          </a:prstGeom>
          <a:solidFill>
            <a:srgbClr val="1B786E"/>
          </a:solidFill>
          <a:ln>
            <a:noFill/>
          </a:ln>
        </p:spPr>
        <p:txBody>
          <a:bodyPr spcFirstLastPara="1" wrap="square" lIns="240800" tIns="240800" rIns="240800" bIns="240800" anchor="t" anchorCtr="0">
            <a:noAutofit/>
          </a:bodyPr>
          <a:lstStyle/>
          <a:p>
            <a:pPr marL="457200" lvl="0" indent="-450850" algn="l" rtl="0">
              <a:lnSpc>
                <a:spcPct val="115000"/>
              </a:lnSpc>
              <a:spcBef>
                <a:spcPts val="0"/>
              </a:spcBef>
              <a:spcAft>
                <a:spcPts val="0"/>
              </a:spcAft>
              <a:buClr>
                <a:schemeClr val="lt1"/>
              </a:buClr>
              <a:buSzPts val="3500"/>
              <a:buChar char="➔"/>
            </a:pPr>
            <a:r>
              <a:rPr lang="en-US" sz="3500">
                <a:solidFill>
                  <a:schemeClr val="lt1"/>
                </a:solidFill>
              </a:rPr>
              <a:t>The visualization metrics such as </a:t>
            </a:r>
            <a:r>
              <a:rPr lang="en-US" sz="3500" i="1">
                <a:solidFill>
                  <a:schemeClr val="lt1"/>
                </a:solidFill>
              </a:rPr>
              <a:t>count of cases, resolution rate, average age, etc</a:t>
            </a:r>
            <a:r>
              <a:rPr lang="en-US" sz="3500" i="1"/>
              <a:t>.</a:t>
            </a:r>
            <a:endParaRPr sz="3500"/>
          </a:p>
        </p:txBody>
      </p:sp>
      <p:sp>
        <p:nvSpPr>
          <p:cNvPr id="220" name="Google Shape;220;g107cb3bda73_1_84"/>
          <p:cNvSpPr/>
          <p:nvPr/>
        </p:nvSpPr>
        <p:spPr>
          <a:xfrm rot="-1406062">
            <a:off x="15418413" y="6208070"/>
            <a:ext cx="1206191" cy="481689"/>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 name="Google Shape;221;g107cb3bda73_1_84"/>
          <p:cNvSpPr/>
          <p:nvPr/>
        </p:nvSpPr>
        <p:spPr>
          <a:xfrm rot="1453548">
            <a:off x="15418448" y="7652375"/>
            <a:ext cx="1206335" cy="481522"/>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25"/>
        <p:cNvGrpSpPr/>
        <p:nvPr/>
      </p:nvGrpSpPr>
      <p:grpSpPr>
        <a:xfrm>
          <a:off x="0" y="0"/>
          <a:ext cx="0" cy="0"/>
          <a:chOff x="0" y="0"/>
          <a:chExt cx="0" cy="0"/>
        </a:xfrm>
      </p:grpSpPr>
      <p:pic>
        <p:nvPicPr>
          <p:cNvPr id="226" name="Google Shape;226;g1072602bb65_0_15"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227" name="Google Shape;227;g1072602bb65_0_15"/>
          <p:cNvSpPr/>
          <p:nvPr/>
        </p:nvSpPr>
        <p:spPr>
          <a:xfrm rot="-709155">
            <a:off x="16156935" y="8047178"/>
            <a:ext cx="4361776" cy="185350"/>
          </a:xfrm>
          <a:prstGeom prst="roundRect">
            <a:avLst>
              <a:gd name="adj" fmla="val 50000"/>
            </a:avLst>
          </a:prstGeom>
          <a:solidFill>
            <a:srgbClr val="1B786E"/>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 name="Google Shape;228;g1072602bb65_0_15"/>
          <p:cNvSpPr/>
          <p:nvPr/>
        </p:nvSpPr>
        <p:spPr>
          <a:xfrm rot="709155" flipH="1">
            <a:off x="12008034" y="8047178"/>
            <a:ext cx="4361776" cy="185350"/>
          </a:xfrm>
          <a:prstGeom prst="roundRect">
            <a:avLst>
              <a:gd name="adj" fmla="val 50000"/>
            </a:avLst>
          </a:prstGeom>
          <a:solidFill>
            <a:srgbClr val="1B786E"/>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9" name="Google Shape;229;g1072602bb65_0_15"/>
          <p:cNvGrpSpPr/>
          <p:nvPr/>
        </p:nvGrpSpPr>
        <p:grpSpPr>
          <a:xfrm>
            <a:off x="13316300" y="8227716"/>
            <a:ext cx="5530651" cy="3960933"/>
            <a:chOff x="5796625" y="2541798"/>
            <a:chExt cx="1712700" cy="1230715"/>
          </a:xfrm>
        </p:grpSpPr>
        <p:sp>
          <p:nvSpPr>
            <p:cNvPr id="230" name="Google Shape;230;g1072602bb65_0_15"/>
            <p:cNvSpPr/>
            <p:nvPr/>
          </p:nvSpPr>
          <p:spPr>
            <a:xfrm rot="-1789476">
              <a:off x="6572742" y="2571072"/>
              <a:ext cx="160451" cy="160451"/>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g1072602bb65_0_15"/>
            <p:cNvSpPr txBox="1"/>
            <p:nvPr/>
          </p:nvSpPr>
          <p:spPr>
            <a:xfrm>
              <a:off x="5999241" y="2735586"/>
              <a:ext cx="1382100" cy="276000"/>
            </a:xfrm>
            <a:prstGeom prst="rect">
              <a:avLst/>
            </a:prstGeom>
            <a:noFill/>
            <a:ln>
              <a:noFill/>
            </a:ln>
          </p:spPr>
          <p:txBody>
            <a:bodyPr spcFirstLastPara="1" wrap="square" lIns="243800" tIns="243800" rIns="243800" bIns="243800" anchor="t" anchorCtr="0">
              <a:noAutofit/>
            </a:bodyPr>
            <a:lstStyle/>
            <a:p>
              <a:pPr marL="0" marR="0" lvl="0" indent="0" algn="ctr" rtl="0">
                <a:lnSpc>
                  <a:spcPct val="115000"/>
                </a:lnSpc>
                <a:spcBef>
                  <a:spcPts val="0"/>
                </a:spcBef>
                <a:spcAft>
                  <a:spcPts val="4300"/>
                </a:spcAft>
                <a:buClr>
                  <a:srgbClr val="000000"/>
                </a:buClr>
                <a:buSzPts val="2100"/>
                <a:buFont typeface="Arial"/>
                <a:buNone/>
              </a:pPr>
              <a:r>
                <a:rPr lang="en-US" sz="2100" b="1" i="0" u="none" strike="noStrike" cap="none">
                  <a:solidFill>
                    <a:srgbClr val="5E5E5E"/>
                  </a:solidFill>
                  <a:latin typeface="Roboto"/>
                  <a:ea typeface="Roboto"/>
                  <a:cs typeface="Roboto"/>
                  <a:sym typeface="Roboto"/>
                </a:rPr>
                <a:t>Parallel Category Diagram</a:t>
              </a:r>
              <a:endParaRPr sz="2100" b="1" i="0" u="none" strike="noStrike" cap="none">
                <a:solidFill>
                  <a:srgbClr val="5E5E5E"/>
                </a:solidFill>
                <a:latin typeface="Roboto"/>
                <a:ea typeface="Roboto"/>
                <a:cs typeface="Roboto"/>
                <a:sym typeface="Roboto"/>
              </a:endParaRPr>
            </a:p>
          </p:txBody>
        </p:sp>
        <p:sp>
          <p:nvSpPr>
            <p:cNvPr id="232" name="Google Shape;232;g1072602bb65_0_15"/>
            <p:cNvSpPr/>
            <p:nvPr/>
          </p:nvSpPr>
          <p:spPr>
            <a:xfrm>
              <a:off x="5796625" y="3069013"/>
              <a:ext cx="1712700" cy="703500"/>
            </a:xfrm>
            <a:prstGeom prst="roundRect">
              <a:avLst>
                <a:gd name="adj" fmla="val 4485"/>
              </a:avLst>
            </a:prstGeom>
            <a:solidFill>
              <a:srgbClr val="D9D9D9"/>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p:txBody>
        </p:sp>
        <p:sp>
          <p:nvSpPr>
            <p:cNvPr id="233" name="Google Shape;233;g1072602bb65_0_15"/>
            <p:cNvSpPr txBox="1"/>
            <p:nvPr/>
          </p:nvSpPr>
          <p:spPr>
            <a:xfrm>
              <a:off x="5840875" y="3049064"/>
              <a:ext cx="1624200" cy="624600"/>
            </a:xfrm>
            <a:prstGeom prst="rect">
              <a:avLst/>
            </a:prstGeom>
            <a:noFill/>
            <a:ln>
              <a:noFill/>
            </a:ln>
          </p:spPr>
          <p:txBody>
            <a:bodyPr spcFirstLastPara="1" wrap="square" lIns="243800" tIns="243800" rIns="243800" bIns="243800" anchor="t" anchorCtr="0">
              <a:noAutofit/>
            </a:bodyPr>
            <a:lstStyle/>
            <a:p>
              <a:pPr marL="0" marR="0" lvl="0" indent="0" algn="ctr" rtl="0">
                <a:lnSpc>
                  <a:spcPct val="115000"/>
                </a:lnSpc>
                <a:spcBef>
                  <a:spcPts val="0"/>
                </a:spcBef>
                <a:spcAft>
                  <a:spcPts val="0"/>
                </a:spcAft>
                <a:buClr>
                  <a:srgbClr val="000000"/>
                </a:buClr>
                <a:buSzPts val="2100"/>
                <a:buFont typeface="Arial"/>
                <a:buNone/>
              </a:pPr>
              <a:r>
                <a:rPr lang="en-US" sz="2100" b="0" i="0" u="none" strike="noStrike" cap="none">
                  <a:solidFill>
                    <a:srgbClr val="221F20"/>
                  </a:solidFill>
                  <a:latin typeface="Roboto"/>
                  <a:ea typeface="Roboto"/>
                  <a:cs typeface="Roboto"/>
                  <a:sym typeface="Roboto"/>
                </a:rPr>
                <a:t>- During what time of the day were these victims targeted?</a:t>
              </a:r>
              <a:endParaRPr sz="2100" b="0" i="0" u="none" strike="noStrike" cap="none">
                <a:solidFill>
                  <a:srgbClr val="221F20"/>
                </a:solidFill>
                <a:latin typeface="Roboto"/>
                <a:ea typeface="Roboto"/>
                <a:cs typeface="Roboto"/>
                <a:sym typeface="Roboto"/>
              </a:endParaRPr>
            </a:p>
            <a:p>
              <a:pPr marL="0" marR="0" lvl="0" indent="0" algn="ctr" rtl="0">
                <a:lnSpc>
                  <a:spcPct val="115000"/>
                </a:lnSpc>
                <a:spcBef>
                  <a:spcPts val="0"/>
                </a:spcBef>
                <a:spcAft>
                  <a:spcPts val="0"/>
                </a:spcAft>
                <a:buClr>
                  <a:srgbClr val="000000"/>
                </a:buClr>
                <a:buSzPts val="2100"/>
                <a:buFont typeface="Arial"/>
                <a:buNone/>
              </a:pPr>
              <a:r>
                <a:rPr lang="en-US" sz="2100" b="0" i="0" u="none" strike="noStrike" cap="none">
                  <a:solidFill>
                    <a:srgbClr val="221F20"/>
                  </a:solidFill>
                  <a:latin typeface="Roboto"/>
                  <a:ea typeface="Roboto"/>
                  <a:cs typeface="Roboto"/>
                  <a:sym typeface="Roboto"/>
                </a:rPr>
                <a:t> -Were these victims part of severe or non-severe crimes?</a:t>
              </a:r>
              <a:endParaRPr sz="2100" b="0" i="0" u="none" strike="noStrike" cap="none">
                <a:solidFill>
                  <a:srgbClr val="221F20"/>
                </a:solidFill>
                <a:latin typeface="Arial"/>
                <a:ea typeface="Arial"/>
                <a:cs typeface="Arial"/>
                <a:sym typeface="Arial"/>
              </a:endParaRPr>
            </a:p>
          </p:txBody>
        </p:sp>
        <p:sp>
          <p:nvSpPr>
            <p:cNvPr id="234" name="Google Shape;234;g1072602bb65_0_15"/>
            <p:cNvSpPr/>
            <p:nvPr/>
          </p:nvSpPr>
          <p:spPr>
            <a:xfrm>
              <a:off x="6607975" y="3004364"/>
              <a:ext cx="90000" cy="67500"/>
            </a:xfrm>
            <a:prstGeom prst="triangle">
              <a:avLst>
                <a:gd name="adj" fmla="val 50000"/>
              </a:avLst>
            </a:prstGeom>
            <a:solidFill>
              <a:srgbClr val="D9D9D9"/>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35" name="Google Shape;235;g1072602bb65_0_15"/>
          <p:cNvSpPr/>
          <p:nvPr/>
        </p:nvSpPr>
        <p:spPr>
          <a:xfrm rot="-709155">
            <a:off x="7871449" y="8047178"/>
            <a:ext cx="4361776" cy="185350"/>
          </a:xfrm>
          <a:prstGeom prst="roundRect">
            <a:avLst>
              <a:gd name="adj" fmla="val 50000"/>
            </a:avLst>
          </a:prstGeom>
          <a:solidFill>
            <a:srgbClr val="1B786E"/>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6" name="Google Shape;236;g1072602bb65_0_15"/>
          <p:cNvSpPr/>
          <p:nvPr/>
        </p:nvSpPr>
        <p:spPr>
          <a:xfrm rot="709155" flipH="1">
            <a:off x="3700133" y="8047178"/>
            <a:ext cx="4361776" cy="185350"/>
          </a:xfrm>
          <a:prstGeom prst="roundRect">
            <a:avLst>
              <a:gd name="adj" fmla="val 50000"/>
            </a:avLst>
          </a:prstGeom>
          <a:solidFill>
            <a:srgbClr val="1B786E"/>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7" name="Google Shape;237;g1072602bb65_0_15"/>
          <p:cNvGrpSpPr/>
          <p:nvPr/>
        </p:nvGrpSpPr>
        <p:grpSpPr>
          <a:xfrm>
            <a:off x="5304934" y="8227716"/>
            <a:ext cx="5530651" cy="3960933"/>
            <a:chOff x="3021975" y="2541798"/>
            <a:chExt cx="1712700" cy="1230715"/>
          </a:xfrm>
        </p:grpSpPr>
        <p:sp>
          <p:nvSpPr>
            <p:cNvPr id="238" name="Google Shape;238;g1072602bb65_0_15"/>
            <p:cNvSpPr/>
            <p:nvPr/>
          </p:nvSpPr>
          <p:spPr>
            <a:xfrm rot="-1789476">
              <a:off x="3798091" y="2571072"/>
              <a:ext cx="160451" cy="160451"/>
            </a:xfrm>
            <a:prstGeom prst="ellipse">
              <a:avLst/>
            </a:prstGeom>
            <a:solidFill>
              <a:srgbClr val="D9D9D9"/>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9" name="Google Shape;239;g1072602bb65_0_15"/>
            <p:cNvSpPr/>
            <p:nvPr/>
          </p:nvSpPr>
          <p:spPr>
            <a:xfrm>
              <a:off x="3021975" y="3069013"/>
              <a:ext cx="1712700" cy="703500"/>
            </a:xfrm>
            <a:prstGeom prst="roundRect">
              <a:avLst>
                <a:gd name="adj" fmla="val 4485"/>
              </a:avLst>
            </a:prstGeom>
            <a:solidFill>
              <a:srgbClr val="D9D9D9"/>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p:txBody>
        </p:sp>
        <p:sp>
          <p:nvSpPr>
            <p:cNvPr id="240" name="Google Shape;240;g1072602bb65_0_15"/>
            <p:cNvSpPr txBox="1"/>
            <p:nvPr/>
          </p:nvSpPr>
          <p:spPr>
            <a:xfrm>
              <a:off x="3066225" y="3106213"/>
              <a:ext cx="1624200" cy="624600"/>
            </a:xfrm>
            <a:prstGeom prst="rect">
              <a:avLst/>
            </a:prstGeom>
            <a:solidFill>
              <a:srgbClr val="D9D9D9"/>
            </a:solidFill>
            <a:ln>
              <a:noFill/>
            </a:ln>
          </p:spPr>
          <p:txBody>
            <a:bodyPr spcFirstLastPara="1" wrap="square" lIns="243800" tIns="243800" rIns="243800" bIns="243800" anchor="t" anchorCtr="0">
              <a:noAutofit/>
            </a:bodyPr>
            <a:lstStyle/>
            <a:p>
              <a:pPr marL="0" marR="0" lvl="0" indent="0" algn="ctr" rtl="0">
                <a:lnSpc>
                  <a:spcPct val="115000"/>
                </a:lnSpc>
                <a:spcBef>
                  <a:spcPts val="0"/>
                </a:spcBef>
                <a:spcAft>
                  <a:spcPts val="4300"/>
                </a:spcAft>
                <a:buClr>
                  <a:srgbClr val="000000"/>
                </a:buClr>
                <a:buSzPts val="2100"/>
                <a:buFont typeface="Arial"/>
                <a:buNone/>
              </a:pPr>
              <a:r>
                <a:rPr lang="en-US" sz="2100" b="0" i="0" u="none" strike="noStrike" cap="none">
                  <a:solidFill>
                    <a:srgbClr val="221F20"/>
                  </a:solidFill>
                  <a:latin typeface="Roboto"/>
                  <a:ea typeface="Roboto"/>
                  <a:cs typeface="Roboto"/>
                  <a:sym typeface="Roboto"/>
                </a:rPr>
                <a:t>- Over a period of 10 years, how many crimes had male or female or both victims, for a given area?</a:t>
              </a:r>
              <a:endParaRPr sz="2100" b="0" i="0" u="none" strike="noStrike" cap="none">
                <a:solidFill>
                  <a:srgbClr val="221F20"/>
                </a:solidFill>
                <a:latin typeface="Arial"/>
                <a:ea typeface="Arial"/>
                <a:cs typeface="Arial"/>
                <a:sym typeface="Arial"/>
              </a:endParaRPr>
            </a:p>
          </p:txBody>
        </p:sp>
        <p:sp>
          <p:nvSpPr>
            <p:cNvPr id="241" name="Google Shape;241;g1072602bb65_0_15"/>
            <p:cNvSpPr/>
            <p:nvPr/>
          </p:nvSpPr>
          <p:spPr>
            <a:xfrm>
              <a:off x="3833325" y="3004364"/>
              <a:ext cx="90000" cy="67500"/>
            </a:xfrm>
            <a:prstGeom prst="triangle">
              <a:avLst>
                <a:gd name="adj" fmla="val 50000"/>
              </a:avLst>
            </a:prstGeom>
            <a:solidFill>
              <a:srgbClr val="D9D9D9"/>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42" name="Google Shape;242;g1072602bb65_0_15"/>
          <p:cNvGrpSpPr/>
          <p:nvPr/>
        </p:nvGrpSpPr>
        <p:grpSpPr>
          <a:xfrm>
            <a:off x="1057284" y="4040025"/>
            <a:ext cx="5530651" cy="4012549"/>
            <a:chOff x="1637475" y="1219942"/>
            <a:chExt cx="1712700" cy="1246753"/>
          </a:xfrm>
        </p:grpSpPr>
        <p:sp>
          <p:nvSpPr>
            <p:cNvPr id="243" name="Google Shape;243;g1072602bb65_0_15"/>
            <p:cNvSpPr/>
            <p:nvPr/>
          </p:nvSpPr>
          <p:spPr>
            <a:xfrm>
              <a:off x="1637475" y="1219942"/>
              <a:ext cx="1712700" cy="703500"/>
            </a:xfrm>
            <a:prstGeom prst="roundRect">
              <a:avLst>
                <a:gd name="adj" fmla="val 4485"/>
              </a:avLst>
            </a:prstGeom>
            <a:solidFill>
              <a:srgbClr val="1B786E"/>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p:txBody>
        </p:sp>
        <p:sp>
          <p:nvSpPr>
            <p:cNvPr id="244" name="Google Shape;244;g1072602bb65_0_15"/>
            <p:cNvSpPr txBox="1"/>
            <p:nvPr/>
          </p:nvSpPr>
          <p:spPr>
            <a:xfrm>
              <a:off x="2144544" y="1985297"/>
              <a:ext cx="696900" cy="276000"/>
            </a:xfrm>
            <a:prstGeom prst="rect">
              <a:avLst/>
            </a:prstGeom>
            <a:noFill/>
            <a:ln>
              <a:noFill/>
            </a:ln>
          </p:spPr>
          <p:txBody>
            <a:bodyPr spcFirstLastPara="1" wrap="square" lIns="243800" tIns="243800" rIns="243800" bIns="243800" anchor="t" anchorCtr="0">
              <a:noAutofit/>
            </a:bodyPr>
            <a:lstStyle/>
            <a:p>
              <a:pPr marL="0" marR="0" lvl="0" indent="0" algn="ctr" rtl="0">
                <a:lnSpc>
                  <a:spcPct val="115000"/>
                </a:lnSpc>
                <a:spcBef>
                  <a:spcPts val="0"/>
                </a:spcBef>
                <a:spcAft>
                  <a:spcPts val="4300"/>
                </a:spcAft>
                <a:buClr>
                  <a:srgbClr val="000000"/>
                </a:buClr>
                <a:buSzPts val="2100"/>
                <a:buFont typeface="Arial"/>
                <a:buNone/>
              </a:pPr>
              <a:r>
                <a:rPr lang="en-US" sz="2100" b="1" i="0" u="none" strike="noStrike" cap="none">
                  <a:solidFill>
                    <a:srgbClr val="1B786E"/>
                  </a:solidFill>
                  <a:latin typeface="Roboto"/>
                  <a:ea typeface="Roboto"/>
                  <a:cs typeface="Roboto"/>
                  <a:sym typeface="Roboto"/>
                </a:rPr>
                <a:t>Heat Map</a:t>
              </a:r>
              <a:endParaRPr sz="2100" b="1" i="0" u="none" strike="noStrike" cap="none">
                <a:solidFill>
                  <a:srgbClr val="1B786E"/>
                </a:solidFill>
                <a:latin typeface="Roboto"/>
                <a:ea typeface="Roboto"/>
                <a:cs typeface="Roboto"/>
                <a:sym typeface="Roboto"/>
              </a:endParaRPr>
            </a:p>
          </p:txBody>
        </p:sp>
        <p:sp>
          <p:nvSpPr>
            <p:cNvPr id="245" name="Google Shape;245;g1072602bb65_0_15"/>
            <p:cNvSpPr/>
            <p:nvPr/>
          </p:nvSpPr>
          <p:spPr>
            <a:xfrm rot="10800000">
              <a:off x="2448800" y="1919036"/>
              <a:ext cx="90000" cy="67500"/>
            </a:xfrm>
            <a:prstGeom prst="triangle">
              <a:avLst>
                <a:gd name="adj" fmla="val 50000"/>
              </a:avLst>
            </a:prstGeom>
            <a:solidFill>
              <a:srgbClr val="1B786E"/>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g1072602bb65_0_15"/>
            <p:cNvSpPr txBox="1"/>
            <p:nvPr/>
          </p:nvSpPr>
          <p:spPr>
            <a:xfrm>
              <a:off x="1681760" y="1299837"/>
              <a:ext cx="1624200" cy="624600"/>
            </a:xfrm>
            <a:prstGeom prst="rect">
              <a:avLst/>
            </a:prstGeom>
            <a:noFill/>
            <a:ln>
              <a:noFill/>
            </a:ln>
          </p:spPr>
          <p:txBody>
            <a:bodyPr spcFirstLastPara="1" wrap="square" lIns="243800" tIns="243800" rIns="243800" bIns="243800" anchor="t" anchorCtr="0">
              <a:noAutofit/>
            </a:bodyPr>
            <a:lstStyle/>
            <a:p>
              <a:pPr marL="0" marR="0" lvl="0" indent="0" algn="ctr" rtl="0">
                <a:lnSpc>
                  <a:spcPct val="115000"/>
                </a:lnSpc>
                <a:spcBef>
                  <a:spcPts val="0"/>
                </a:spcBef>
                <a:spcAft>
                  <a:spcPts val="0"/>
                </a:spcAft>
                <a:buClr>
                  <a:srgbClr val="000000"/>
                </a:buClr>
                <a:buSzPts val="2100"/>
                <a:buFont typeface="Arial"/>
                <a:buNone/>
              </a:pPr>
              <a:r>
                <a:rPr lang="en-US" sz="2100" b="0" i="0" u="none" strike="noStrike" cap="none">
                  <a:solidFill>
                    <a:srgbClr val="FFFFFF"/>
                  </a:solidFill>
                  <a:latin typeface="Roboto"/>
                  <a:ea typeface="Roboto"/>
                  <a:cs typeface="Roboto"/>
                  <a:sym typeface="Roboto"/>
                </a:rPr>
                <a:t>- Where did most crimes occur?               - Where are the precincts in LA?                - Diving deep into crimes in these precincts</a:t>
              </a:r>
              <a:endParaRPr sz="2100" b="0" i="0" u="none" strike="noStrike" cap="none">
                <a:solidFill>
                  <a:srgbClr val="FFFFFF"/>
                </a:solidFill>
                <a:latin typeface="Roboto"/>
                <a:ea typeface="Roboto"/>
                <a:cs typeface="Roboto"/>
                <a:sym typeface="Roboto"/>
              </a:endParaRPr>
            </a:p>
            <a:p>
              <a:pPr marL="0" marR="0" lvl="0" indent="0" algn="ctr" rtl="0">
                <a:lnSpc>
                  <a:spcPct val="115000"/>
                </a:lnSpc>
                <a:spcBef>
                  <a:spcPts val="4300"/>
                </a:spcBef>
                <a:spcAft>
                  <a:spcPts val="0"/>
                </a:spcAft>
                <a:buClr>
                  <a:srgbClr val="000000"/>
                </a:buClr>
                <a:buSzPts val="2100"/>
                <a:buFont typeface="Arial"/>
                <a:buNone/>
              </a:pPr>
              <a:r>
                <a:rPr lang="en-US" sz="2100" b="0" i="0" u="none" strike="noStrike" cap="none">
                  <a:solidFill>
                    <a:srgbClr val="FFFFFF"/>
                  </a:solidFill>
                  <a:latin typeface="Roboto"/>
                  <a:ea typeface="Roboto"/>
                  <a:cs typeface="Roboto"/>
                  <a:sym typeface="Roboto"/>
                </a:rPr>
                <a:t> </a:t>
              </a:r>
              <a:endParaRPr sz="2100" b="0" i="0" u="none" strike="noStrike" cap="none">
                <a:solidFill>
                  <a:srgbClr val="FFFFFF"/>
                </a:solidFill>
                <a:latin typeface="Roboto"/>
                <a:ea typeface="Roboto"/>
                <a:cs typeface="Roboto"/>
                <a:sym typeface="Roboto"/>
              </a:endParaRPr>
            </a:p>
            <a:p>
              <a:pPr marL="0" marR="0" lvl="0" indent="0" algn="ctr" rtl="0">
                <a:lnSpc>
                  <a:spcPct val="115000"/>
                </a:lnSpc>
                <a:spcBef>
                  <a:spcPts val="4300"/>
                </a:spcBef>
                <a:spcAft>
                  <a:spcPts val="4300"/>
                </a:spcAft>
                <a:buClr>
                  <a:srgbClr val="000000"/>
                </a:buClr>
                <a:buSzPts val="2100"/>
                <a:buFont typeface="Arial"/>
                <a:buNone/>
              </a:pPr>
              <a:endParaRPr sz="2100" b="0" i="0" u="none" strike="noStrike" cap="none">
                <a:solidFill>
                  <a:srgbClr val="FFFFFF"/>
                </a:solidFill>
                <a:latin typeface="Roboto"/>
                <a:ea typeface="Roboto"/>
                <a:cs typeface="Roboto"/>
                <a:sym typeface="Roboto"/>
              </a:endParaRPr>
            </a:p>
          </p:txBody>
        </p:sp>
        <p:sp>
          <p:nvSpPr>
            <p:cNvPr id="247" name="Google Shape;247;g1072602bb65_0_15"/>
            <p:cNvSpPr/>
            <p:nvPr/>
          </p:nvSpPr>
          <p:spPr>
            <a:xfrm rot="-1789476">
              <a:off x="2410765" y="2276970"/>
              <a:ext cx="160451" cy="160451"/>
            </a:xfrm>
            <a:prstGeom prst="ellipse">
              <a:avLst/>
            </a:prstGeom>
            <a:solidFill>
              <a:srgbClr val="FFFFFF"/>
            </a:solidFill>
            <a:ln w="38100" cap="flat" cmpd="sng">
              <a:solidFill>
                <a:srgbClr val="1B786E"/>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48" name="Google Shape;248;g1072602bb65_0_15"/>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rgbClr val="434343"/>
                </a:solidFill>
                <a:latin typeface="Open Sans"/>
                <a:ea typeface="Open Sans"/>
                <a:cs typeface="Open Sans"/>
                <a:sym typeface="Open Sans"/>
              </a:rPr>
              <a:t>  </a:t>
            </a:r>
            <a:r>
              <a:rPr lang="en-US" sz="3800" b="1" i="0" u="none" strike="noStrike" cap="none">
                <a:solidFill>
                  <a:schemeClr val="lt1"/>
                </a:solidFill>
                <a:latin typeface="Open Sans"/>
                <a:ea typeface="Open Sans"/>
                <a:cs typeface="Open Sans"/>
                <a:sym typeface="Open Sans"/>
              </a:rPr>
              <a:t>Flow of Information</a:t>
            </a:r>
            <a:endParaRPr sz="3800" b="1" i="0" u="none" strike="noStrike" cap="none">
              <a:solidFill>
                <a:schemeClr val="lt1"/>
              </a:solidFill>
              <a:latin typeface="Open Sans"/>
              <a:ea typeface="Open Sans"/>
              <a:cs typeface="Open Sans"/>
              <a:sym typeface="Open Sans"/>
            </a:endParaRPr>
          </a:p>
        </p:txBody>
      </p:sp>
      <p:sp>
        <p:nvSpPr>
          <p:cNvPr id="249" name="Google Shape;249;g1072602bb65_0_15"/>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250" name="Google Shape;250;g1072602bb65_0_15"/>
          <p:cNvSpPr txBox="1"/>
          <p:nvPr/>
        </p:nvSpPr>
        <p:spPr>
          <a:xfrm>
            <a:off x="0" y="1491350"/>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a:solidFill>
                  <a:srgbClr val="FFFFFF"/>
                </a:solidFill>
                <a:latin typeface="Open Sans ExtraBold"/>
                <a:ea typeface="Open Sans ExtraBold"/>
                <a:cs typeface="Open Sans ExtraBold"/>
                <a:sym typeface="Open Sans ExtraBold"/>
              </a:rPr>
              <a:t>3</a:t>
            </a:r>
            <a:endParaRPr sz="3800" b="1" i="0" u="none" strike="noStrike" cap="none">
              <a:solidFill>
                <a:srgbClr val="000000"/>
              </a:solidFill>
              <a:latin typeface="Arial"/>
              <a:ea typeface="Arial"/>
              <a:cs typeface="Arial"/>
              <a:sym typeface="Arial"/>
            </a:endParaRPr>
          </a:p>
        </p:txBody>
      </p:sp>
      <p:sp>
        <p:nvSpPr>
          <p:cNvPr id="251" name="Google Shape;251;g1072602bb65_0_15"/>
          <p:cNvSpPr txBox="1"/>
          <p:nvPr/>
        </p:nvSpPr>
        <p:spPr>
          <a:xfrm>
            <a:off x="6903194" y="8759564"/>
            <a:ext cx="2250600" cy="888300"/>
          </a:xfrm>
          <a:prstGeom prst="rect">
            <a:avLst/>
          </a:prstGeom>
          <a:noFill/>
          <a:ln>
            <a:noFill/>
          </a:ln>
        </p:spPr>
        <p:txBody>
          <a:bodyPr spcFirstLastPara="1" wrap="square" lIns="243800" tIns="243800" rIns="243800" bIns="243800" anchor="t" anchorCtr="0">
            <a:noAutofit/>
          </a:bodyPr>
          <a:lstStyle/>
          <a:p>
            <a:pPr marL="0" marR="0" lvl="0" indent="0" algn="ctr" rtl="0">
              <a:lnSpc>
                <a:spcPct val="115000"/>
              </a:lnSpc>
              <a:spcBef>
                <a:spcPts val="0"/>
              </a:spcBef>
              <a:spcAft>
                <a:spcPts val="4300"/>
              </a:spcAft>
              <a:buClr>
                <a:srgbClr val="000000"/>
              </a:buClr>
              <a:buSzPts val="2100"/>
              <a:buFont typeface="Arial"/>
              <a:buNone/>
            </a:pPr>
            <a:r>
              <a:rPr lang="en-US" sz="2100" b="1" i="0" u="none" strike="noStrike" cap="none">
                <a:solidFill>
                  <a:srgbClr val="5E5E5E"/>
                </a:solidFill>
                <a:latin typeface="Roboto"/>
                <a:ea typeface="Roboto"/>
                <a:cs typeface="Roboto"/>
                <a:sym typeface="Roboto"/>
              </a:rPr>
              <a:t>Line Chart</a:t>
            </a:r>
            <a:endParaRPr sz="2100" b="1" i="0" u="none" strike="noStrike" cap="none">
              <a:solidFill>
                <a:srgbClr val="5E5E5E"/>
              </a:solidFill>
              <a:latin typeface="Roboto"/>
              <a:ea typeface="Roboto"/>
              <a:cs typeface="Roboto"/>
              <a:sym typeface="Roboto"/>
            </a:endParaRPr>
          </a:p>
        </p:txBody>
      </p:sp>
      <p:sp>
        <p:nvSpPr>
          <p:cNvPr id="252" name="Google Shape;252;g1072602bb65_0_15"/>
          <p:cNvSpPr/>
          <p:nvPr/>
        </p:nvSpPr>
        <p:spPr>
          <a:xfrm rot="-1782962">
            <a:off x="7808604" y="8269783"/>
            <a:ext cx="517448" cy="516594"/>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3" name="Google Shape;253;g1072602bb65_0_15"/>
          <p:cNvSpPr/>
          <p:nvPr/>
        </p:nvSpPr>
        <p:spPr>
          <a:xfrm rot="-1782962">
            <a:off x="3564000" y="7442089"/>
            <a:ext cx="517448" cy="516594"/>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4" name="Google Shape;254;g1072602bb65_0_15"/>
          <p:cNvGrpSpPr/>
          <p:nvPr/>
        </p:nvGrpSpPr>
        <p:grpSpPr>
          <a:xfrm>
            <a:off x="9301700" y="4036887"/>
            <a:ext cx="5530651" cy="4012549"/>
            <a:chOff x="1637475" y="1219942"/>
            <a:chExt cx="1712700" cy="1246753"/>
          </a:xfrm>
        </p:grpSpPr>
        <p:sp>
          <p:nvSpPr>
            <p:cNvPr id="255" name="Google Shape;255;g1072602bb65_0_15"/>
            <p:cNvSpPr/>
            <p:nvPr/>
          </p:nvSpPr>
          <p:spPr>
            <a:xfrm>
              <a:off x="1637475" y="1219942"/>
              <a:ext cx="1712700" cy="703500"/>
            </a:xfrm>
            <a:prstGeom prst="roundRect">
              <a:avLst>
                <a:gd name="adj" fmla="val 4485"/>
              </a:avLst>
            </a:prstGeom>
            <a:solidFill>
              <a:srgbClr val="1B786E"/>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p:txBody>
        </p:sp>
        <p:sp>
          <p:nvSpPr>
            <p:cNvPr id="256" name="Google Shape;256;g1072602bb65_0_15"/>
            <p:cNvSpPr txBox="1"/>
            <p:nvPr/>
          </p:nvSpPr>
          <p:spPr>
            <a:xfrm>
              <a:off x="1936166" y="1985293"/>
              <a:ext cx="1129800" cy="276000"/>
            </a:xfrm>
            <a:prstGeom prst="rect">
              <a:avLst/>
            </a:prstGeom>
            <a:noFill/>
            <a:ln>
              <a:noFill/>
            </a:ln>
          </p:spPr>
          <p:txBody>
            <a:bodyPr spcFirstLastPara="1" wrap="square" lIns="243800" tIns="243800" rIns="243800" bIns="243800" anchor="t" anchorCtr="0">
              <a:noAutofit/>
            </a:bodyPr>
            <a:lstStyle/>
            <a:p>
              <a:pPr marL="0" marR="0" lvl="0" indent="0" algn="ctr" rtl="0">
                <a:lnSpc>
                  <a:spcPct val="115000"/>
                </a:lnSpc>
                <a:spcBef>
                  <a:spcPts val="0"/>
                </a:spcBef>
                <a:spcAft>
                  <a:spcPts val="4300"/>
                </a:spcAft>
                <a:buClr>
                  <a:srgbClr val="000000"/>
                </a:buClr>
                <a:buSzPts val="2100"/>
                <a:buFont typeface="Arial"/>
                <a:buNone/>
              </a:pPr>
              <a:r>
                <a:rPr lang="en-US" sz="2100" b="1" i="0" u="none" strike="noStrike" cap="none">
                  <a:solidFill>
                    <a:srgbClr val="1B786E"/>
                  </a:solidFill>
                  <a:latin typeface="Roboto"/>
                  <a:ea typeface="Roboto"/>
                  <a:cs typeface="Roboto"/>
                  <a:sym typeface="Roboto"/>
                </a:rPr>
                <a:t>Faceted Line Chart</a:t>
              </a:r>
              <a:endParaRPr sz="2100" b="1" i="0" u="none" strike="noStrike" cap="none">
                <a:solidFill>
                  <a:srgbClr val="1B786E"/>
                </a:solidFill>
                <a:latin typeface="Roboto"/>
                <a:ea typeface="Roboto"/>
                <a:cs typeface="Roboto"/>
                <a:sym typeface="Roboto"/>
              </a:endParaRPr>
            </a:p>
          </p:txBody>
        </p:sp>
        <p:sp>
          <p:nvSpPr>
            <p:cNvPr id="257" name="Google Shape;257;g1072602bb65_0_15"/>
            <p:cNvSpPr/>
            <p:nvPr/>
          </p:nvSpPr>
          <p:spPr>
            <a:xfrm rot="10800000">
              <a:off x="2448800" y="1919036"/>
              <a:ext cx="90000" cy="67500"/>
            </a:xfrm>
            <a:prstGeom prst="triangle">
              <a:avLst>
                <a:gd name="adj" fmla="val 50000"/>
              </a:avLst>
            </a:prstGeom>
            <a:solidFill>
              <a:srgbClr val="1B786E"/>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 name="Google Shape;258;g1072602bb65_0_15"/>
            <p:cNvSpPr txBox="1"/>
            <p:nvPr/>
          </p:nvSpPr>
          <p:spPr>
            <a:xfrm>
              <a:off x="1681725" y="1259389"/>
              <a:ext cx="1624200" cy="624600"/>
            </a:xfrm>
            <a:prstGeom prst="rect">
              <a:avLst/>
            </a:prstGeom>
            <a:noFill/>
            <a:ln>
              <a:noFill/>
            </a:ln>
          </p:spPr>
          <p:txBody>
            <a:bodyPr spcFirstLastPara="1" wrap="square" lIns="243800" tIns="243800" rIns="243800" bIns="243800" anchor="t" anchorCtr="0">
              <a:noAutofit/>
            </a:bodyPr>
            <a:lstStyle/>
            <a:p>
              <a:pPr marL="0" marR="0" lvl="0" indent="0" algn="ctr" rtl="0">
                <a:lnSpc>
                  <a:spcPct val="115000"/>
                </a:lnSpc>
                <a:spcBef>
                  <a:spcPts val="0"/>
                </a:spcBef>
                <a:spcAft>
                  <a:spcPts val="0"/>
                </a:spcAft>
                <a:buClr>
                  <a:srgbClr val="000000"/>
                </a:buClr>
                <a:buSzPts val="2100"/>
                <a:buFont typeface="Arial"/>
                <a:buNone/>
              </a:pPr>
              <a:r>
                <a:rPr lang="en-US" sz="2100" b="0" i="0" u="none" strike="noStrike" cap="none">
                  <a:solidFill>
                    <a:srgbClr val="FFFFFF"/>
                  </a:solidFill>
                  <a:latin typeface="Roboto"/>
                  <a:ea typeface="Roboto"/>
                  <a:cs typeface="Roboto"/>
                  <a:sym typeface="Roboto"/>
                </a:rPr>
                <a:t>- To which age groups did these victims belong?                                                                - How many of these victims were a part of severe or non-severe crimes?</a:t>
              </a:r>
              <a:endParaRPr sz="2100" b="0" i="0" u="none" strike="noStrike" cap="none">
                <a:solidFill>
                  <a:srgbClr val="FFFFFF"/>
                </a:solidFill>
                <a:latin typeface="Roboto"/>
                <a:ea typeface="Roboto"/>
                <a:cs typeface="Roboto"/>
                <a:sym typeface="Roboto"/>
              </a:endParaRPr>
            </a:p>
            <a:p>
              <a:pPr marL="0" marR="0" lvl="0" indent="0" algn="ctr" rtl="0">
                <a:lnSpc>
                  <a:spcPct val="115000"/>
                </a:lnSpc>
                <a:spcBef>
                  <a:spcPts val="4300"/>
                </a:spcBef>
                <a:spcAft>
                  <a:spcPts val="4300"/>
                </a:spcAft>
                <a:buClr>
                  <a:srgbClr val="000000"/>
                </a:buClr>
                <a:buSzPts val="2100"/>
                <a:buFont typeface="Arial"/>
                <a:buNone/>
              </a:pPr>
              <a:endParaRPr sz="2100" b="0" i="0" u="none" strike="noStrike" cap="none">
                <a:solidFill>
                  <a:srgbClr val="FFFFFF"/>
                </a:solidFill>
                <a:latin typeface="Roboto"/>
                <a:ea typeface="Roboto"/>
                <a:cs typeface="Roboto"/>
                <a:sym typeface="Roboto"/>
              </a:endParaRPr>
            </a:p>
          </p:txBody>
        </p:sp>
        <p:sp>
          <p:nvSpPr>
            <p:cNvPr id="259" name="Google Shape;259;g1072602bb65_0_15"/>
            <p:cNvSpPr/>
            <p:nvPr/>
          </p:nvSpPr>
          <p:spPr>
            <a:xfrm rot="-1789476">
              <a:off x="2410765" y="2276970"/>
              <a:ext cx="160451" cy="160451"/>
            </a:xfrm>
            <a:prstGeom prst="ellipse">
              <a:avLst/>
            </a:prstGeom>
            <a:solidFill>
              <a:srgbClr val="FFFFFF"/>
            </a:solidFill>
            <a:ln w="38100" cap="flat" cmpd="sng">
              <a:solidFill>
                <a:srgbClr val="1B786E"/>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0" name="Google Shape;260;g1072602bb65_0_15"/>
          <p:cNvSpPr/>
          <p:nvPr/>
        </p:nvSpPr>
        <p:spPr>
          <a:xfrm rot="-1782962">
            <a:off x="11808295" y="7424529"/>
            <a:ext cx="517448" cy="516594"/>
          </a:xfrm>
          <a:prstGeom prst="ellipse">
            <a:avLst/>
          </a:prstGeom>
          <a:solidFill>
            <a:srgbClr val="FFFFFF"/>
          </a:solidFill>
          <a:ln w="38100" cap="flat" cmpd="sng">
            <a:solidFill>
              <a:srgbClr val="858585"/>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1" name="Google Shape;261;g1072602bb65_0_15"/>
          <p:cNvGrpSpPr/>
          <p:nvPr/>
        </p:nvGrpSpPr>
        <p:grpSpPr>
          <a:xfrm>
            <a:off x="17730664" y="4053482"/>
            <a:ext cx="5530651" cy="4012549"/>
            <a:chOff x="1637475" y="1219942"/>
            <a:chExt cx="1712700" cy="1246753"/>
          </a:xfrm>
        </p:grpSpPr>
        <p:sp>
          <p:nvSpPr>
            <p:cNvPr id="262" name="Google Shape;262;g1072602bb65_0_15"/>
            <p:cNvSpPr/>
            <p:nvPr/>
          </p:nvSpPr>
          <p:spPr>
            <a:xfrm>
              <a:off x="1637475" y="1219942"/>
              <a:ext cx="1712700" cy="703500"/>
            </a:xfrm>
            <a:prstGeom prst="roundRect">
              <a:avLst>
                <a:gd name="adj" fmla="val 4485"/>
              </a:avLst>
            </a:prstGeom>
            <a:solidFill>
              <a:srgbClr val="1B786E"/>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700"/>
                <a:buFont typeface="Arial"/>
                <a:buNone/>
              </a:pPr>
              <a:endParaRPr sz="3700" b="0" i="0" u="none" strike="noStrike" cap="none">
                <a:solidFill>
                  <a:srgbClr val="000000"/>
                </a:solidFill>
                <a:latin typeface="Arial"/>
                <a:ea typeface="Arial"/>
                <a:cs typeface="Arial"/>
                <a:sym typeface="Arial"/>
              </a:endParaRPr>
            </a:p>
          </p:txBody>
        </p:sp>
        <p:sp>
          <p:nvSpPr>
            <p:cNvPr id="263" name="Google Shape;263;g1072602bb65_0_15"/>
            <p:cNvSpPr txBox="1"/>
            <p:nvPr/>
          </p:nvSpPr>
          <p:spPr>
            <a:xfrm>
              <a:off x="1936166" y="1985293"/>
              <a:ext cx="1129800" cy="276000"/>
            </a:xfrm>
            <a:prstGeom prst="rect">
              <a:avLst/>
            </a:prstGeom>
            <a:noFill/>
            <a:ln>
              <a:noFill/>
            </a:ln>
          </p:spPr>
          <p:txBody>
            <a:bodyPr spcFirstLastPara="1" wrap="square" lIns="243800" tIns="243800" rIns="243800" bIns="243800" anchor="t" anchorCtr="0">
              <a:noAutofit/>
            </a:bodyPr>
            <a:lstStyle/>
            <a:p>
              <a:pPr marL="0" marR="0" lvl="0" indent="0" algn="ctr" rtl="0">
                <a:lnSpc>
                  <a:spcPct val="115000"/>
                </a:lnSpc>
                <a:spcBef>
                  <a:spcPts val="0"/>
                </a:spcBef>
                <a:spcAft>
                  <a:spcPts val="4300"/>
                </a:spcAft>
                <a:buClr>
                  <a:srgbClr val="000000"/>
                </a:buClr>
                <a:buSzPts val="2100"/>
                <a:buFont typeface="Arial"/>
                <a:buNone/>
              </a:pPr>
              <a:r>
                <a:rPr lang="en-US" sz="2100" b="1" i="0" u="none" strike="noStrike" cap="none">
                  <a:solidFill>
                    <a:srgbClr val="1B786E"/>
                  </a:solidFill>
                  <a:latin typeface="Roboto"/>
                  <a:ea typeface="Roboto"/>
                  <a:cs typeface="Roboto"/>
                  <a:sym typeface="Roboto"/>
                </a:rPr>
                <a:t>Bar Graph</a:t>
              </a:r>
              <a:endParaRPr sz="2100" b="1" i="0" u="none" strike="noStrike" cap="none">
                <a:solidFill>
                  <a:srgbClr val="1B786E"/>
                </a:solidFill>
                <a:latin typeface="Roboto"/>
                <a:ea typeface="Roboto"/>
                <a:cs typeface="Roboto"/>
                <a:sym typeface="Roboto"/>
              </a:endParaRPr>
            </a:p>
          </p:txBody>
        </p:sp>
        <p:sp>
          <p:nvSpPr>
            <p:cNvPr id="264" name="Google Shape;264;g1072602bb65_0_15"/>
            <p:cNvSpPr/>
            <p:nvPr/>
          </p:nvSpPr>
          <p:spPr>
            <a:xfrm rot="10800000">
              <a:off x="2448800" y="1919036"/>
              <a:ext cx="90000" cy="67500"/>
            </a:xfrm>
            <a:prstGeom prst="triangle">
              <a:avLst>
                <a:gd name="adj" fmla="val 50000"/>
              </a:avLst>
            </a:prstGeom>
            <a:solidFill>
              <a:srgbClr val="1B786E"/>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5" name="Google Shape;265;g1072602bb65_0_15"/>
            <p:cNvSpPr txBox="1"/>
            <p:nvPr/>
          </p:nvSpPr>
          <p:spPr>
            <a:xfrm>
              <a:off x="1681725" y="1285717"/>
              <a:ext cx="1624200" cy="624600"/>
            </a:xfrm>
            <a:prstGeom prst="rect">
              <a:avLst/>
            </a:prstGeom>
            <a:noFill/>
            <a:ln>
              <a:noFill/>
            </a:ln>
          </p:spPr>
          <p:txBody>
            <a:bodyPr spcFirstLastPara="1" wrap="square" lIns="243800" tIns="243800" rIns="243800" bIns="243800" anchor="t" anchorCtr="0">
              <a:noAutofit/>
            </a:bodyPr>
            <a:lstStyle/>
            <a:p>
              <a:pPr marL="457200" marR="0" lvl="0" indent="-361950" algn="ctr" rtl="0">
                <a:lnSpc>
                  <a:spcPct val="115000"/>
                </a:lnSpc>
                <a:spcBef>
                  <a:spcPts val="0"/>
                </a:spcBef>
                <a:spcAft>
                  <a:spcPts val="0"/>
                </a:spcAft>
                <a:buClr>
                  <a:srgbClr val="FFFFFF"/>
                </a:buClr>
                <a:buSzPts val="2100"/>
                <a:buFont typeface="Arial"/>
                <a:buChar char="-"/>
              </a:pPr>
              <a:r>
                <a:rPr lang="en-US" sz="2100" b="0" i="0" u="none" strike="noStrike" cap="none">
                  <a:solidFill>
                    <a:srgbClr val="FFFFFF"/>
                  </a:solidFill>
                  <a:latin typeface="Roboto"/>
                  <a:ea typeface="Roboto"/>
                  <a:cs typeface="Roboto"/>
                  <a:sym typeface="Roboto"/>
                </a:rPr>
                <a:t>What were the ethnicities of these victims?</a:t>
              </a:r>
              <a:endParaRPr sz="2100" b="0" i="0" u="none" strike="noStrike" cap="none">
                <a:solidFill>
                  <a:srgbClr val="FFFFFF"/>
                </a:solidFill>
                <a:latin typeface="Arial"/>
                <a:ea typeface="Arial"/>
                <a:cs typeface="Arial"/>
                <a:sym typeface="Arial"/>
              </a:endParaRPr>
            </a:p>
          </p:txBody>
        </p:sp>
        <p:sp>
          <p:nvSpPr>
            <p:cNvPr id="266" name="Google Shape;266;g1072602bb65_0_15"/>
            <p:cNvSpPr/>
            <p:nvPr/>
          </p:nvSpPr>
          <p:spPr>
            <a:xfrm rot="-1789476">
              <a:off x="2410765" y="2276970"/>
              <a:ext cx="160451" cy="160451"/>
            </a:xfrm>
            <a:prstGeom prst="ellipse">
              <a:avLst/>
            </a:prstGeom>
            <a:solidFill>
              <a:srgbClr val="FFFFFF"/>
            </a:solidFill>
            <a:ln w="38100" cap="flat" cmpd="sng">
              <a:solidFill>
                <a:srgbClr val="1B786E"/>
              </a:solidFill>
              <a:prstDash val="solid"/>
              <a:round/>
              <a:headEnd type="none" w="sm" len="sm"/>
              <a:tailEnd type="none" w="sm" len="sm"/>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67" name="Google Shape;267;g1072602bb65_0_15"/>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C)	  DASHBOARD</a:t>
            </a:r>
            <a:endParaRPr sz="3800" b="1" i="0" u="none" strike="noStrike" cap="none">
              <a:solidFill>
                <a:schemeClr val="lt1"/>
              </a:solidFill>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71"/>
        <p:cNvGrpSpPr/>
        <p:nvPr/>
      </p:nvGrpSpPr>
      <p:grpSpPr>
        <a:xfrm>
          <a:off x="0" y="0"/>
          <a:ext cx="0" cy="0"/>
          <a:chOff x="0" y="0"/>
          <a:chExt cx="0" cy="0"/>
        </a:xfrm>
      </p:grpSpPr>
      <p:sp>
        <p:nvSpPr>
          <p:cNvPr id="272" name="Google Shape;272;g1072602bb65_0_26"/>
          <p:cNvSpPr/>
          <p:nvPr/>
        </p:nvSpPr>
        <p:spPr>
          <a:xfrm>
            <a:off x="927775" y="1472600"/>
            <a:ext cx="14165101"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1" i="0" u="none" strike="noStrike" cap="none">
              <a:solidFill>
                <a:srgbClr val="434343"/>
              </a:solidFill>
              <a:latin typeface="Open Sans"/>
              <a:ea typeface="Open Sans"/>
              <a:cs typeface="Open Sans"/>
              <a:sym typeface="Open Sans"/>
            </a:endParaRPr>
          </a:p>
        </p:txBody>
      </p:sp>
      <p:sp>
        <p:nvSpPr>
          <p:cNvPr id="273" name="Google Shape;273;g1072602bb65_0_26"/>
          <p:cNvSpPr txBox="1"/>
          <p:nvPr/>
        </p:nvSpPr>
        <p:spPr>
          <a:xfrm>
            <a:off x="1314631" y="1631909"/>
            <a:ext cx="12327300" cy="585000"/>
          </a:xfrm>
          <a:prstGeom prst="rect">
            <a:avLst/>
          </a:prstGeom>
          <a:no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rgbClr val="FFFFFF"/>
              </a:buClr>
              <a:buSzPts val="4800"/>
              <a:buFont typeface="Open Sans Light"/>
              <a:buNone/>
            </a:pPr>
            <a:r>
              <a:rPr lang="en-US" sz="3800" b="1" i="0" u="none" strike="noStrike" cap="none">
                <a:solidFill>
                  <a:srgbClr val="FFFFFF"/>
                </a:solidFill>
                <a:latin typeface="Open Sans"/>
                <a:ea typeface="Open Sans"/>
                <a:cs typeface="Open Sans"/>
                <a:sym typeface="Open Sans"/>
              </a:rPr>
              <a:t>Heat map</a:t>
            </a:r>
            <a:endParaRPr sz="3800" b="1" i="0" u="none" strike="noStrike" cap="none">
              <a:solidFill>
                <a:srgbClr val="FFFFFF"/>
              </a:solidFill>
              <a:latin typeface="Open Sans"/>
              <a:ea typeface="Open Sans"/>
              <a:cs typeface="Open Sans"/>
              <a:sym typeface="Open Sans"/>
            </a:endParaRPr>
          </a:p>
        </p:txBody>
      </p:sp>
      <p:pic>
        <p:nvPicPr>
          <p:cNvPr id="274" name="Google Shape;274;g1072602bb65_0_26"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275" name="Google Shape;275;g1072602bb65_0_26"/>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r>
              <a:rPr lang="en-US" sz="3800" b="1" i="0" u="none" strike="noStrike" cap="none">
                <a:solidFill>
                  <a:schemeClr val="lt1"/>
                </a:solidFill>
                <a:latin typeface="Open Sans"/>
                <a:ea typeface="Open Sans"/>
                <a:cs typeface="Open Sans"/>
                <a:sym typeface="Open Sans"/>
              </a:rPr>
              <a:t>4</a:t>
            </a:r>
            <a:endParaRPr sz="3800" b="1" i="0" u="none" strike="noStrike" cap="none">
              <a:solidFill>
                <a:schemeClr val="lt1"/>
              </a:solidFill>
              <a:latin typeface="Open Sans"/>
              <a:ea typeface="Open Sans"/>
              <a:cs typeface="Open Sans"/>
              <a:sym typeface="Open Sans"/>
            </a:endParaRPr>
          </a:p>
        </p:txBody>
      </p:sp>
      <p:pic>
        <p:nvPicPr>
          <p:cNvPr id="276" name="Google Shape;276;g1072602bb65_0_26"/>
          <p:cNvPicPr preferRelativeResize="0"/>
          <p:nvPr/>
        </p:nvPicPr>
        <p:blipFill rotWithShape="1">
          <a:blip r:embed="rId5">
            <a:alphaModFix/>
          </a:blip>
          <a:srcRect l="17806" t="21765" r="42885" b="38008"/>
          <a:stretch/>
        </p:blipFill>
        <p:spPr>
          <a:xfrm>
            <a:off x="1390825" y="3396125"/>
            <a:ext cx="14853402" cy="9369475"/>
          </a:xfrm>
          <a:prstGeom prst="rect">
            <a:avLst/>
          </a:prstGeom>
          <a:noFill/>
          <a:ln w="152400" cap="flat" cmpd="sng">
            <a:solidFill>
              <a:srgbClr val="585858"/>
            </a:solidFill>
            <a:prstDash val="solid"/>
            <a:round/>
            <a:headEnd type="none" w="sm" len="sm"/>
            <a:tailEnd type="none" w="sm" len="sm"/>
          </a:ln>
        </p:spPr>
      </p:pic>
      <p:sp>
        <p:nvSpPr>
          <p:cNvPr id="277" name="Google Shape;277;g1072602bb65_0_26"/>
          <p:cNvSpPr txBox="1">
            <a:spLocks noGrp="1"/>
          </p:cNvSpPr>
          <p:nvPr>
            <p:ph type="body" idx="1"/>
          </p:nvPr>
        </p:nvSpPr>
        <p:spPr>
          <a:xfrm>
            <a:off x="16718800" y="2850425"/>
            <a:ext cx="5845800" cy="9506400"/>
          </a:xfrm>
          <a:prstGeom prst="rect">
            <a:avLst/>
          </a:prstGeom>
          <a:noFill/>
          <a:ln>
            <a:noFill/>
          </a:ln>
        </p:spPr>
        <p:txBody>
          <a:bodyPr spcFirstLastPara="1" wrap="square" lIns="240800" tIns="240800" rIns="240800" bIns="240800" anchor="ctr" anchorCtr="0">
            <a:normAutofit/>
          </a:bodyPr>
          <a:lstStyle/>
          <a:p>
            <a:pPr marL="457200" lvl="0" indent="-420210" algn="l" rtl="0">
              <a:lnSpc>
                <a:spcPct val="95000"/>
              </a:lnSpc>
              <a:spcBef>
                <a:spcPts val="0"/>
              </a:spcBef>
              <a:spcAft>
                <a:spcPts val="0"/>
              </a:spcAft>
              <a:buSzPts val="3018"/>
              <a:buChar char="➔"/>
            </a:pPr>
            <a:r>
              <a:rPr lang="en-US" sz="3017"/>
              <a:t>The heat map represents the overview of crime in each of LA County’s 21 areas.</a:t>
            </a:r>
            <a:endParaRPr sz="3017"/>
          </a:p>
          <a:p>
            <a:pPr marL="457200" lvl="0" indent="0" algn="l" rtl="0">
              <a:lnSpc>
                <a:spcPct val="95000"/>
              </a:lnSpc>
              <a:spcBef>
                <a:spcPts val="0"/>
              </a:spcBef>
              <a:spcAft>
                <a:spcPts val="0"/>
              </a:spcAft>
              <a:buSzPts val="3800"/>
              <a:buNone/>
            </a:pPr>
            <a:endParaRPr sz="3017"/>
          </a:p>
          <a:p>
            <a:pPr marL="457200" lvl="0" indent="-420210" algn="l" rtl="0">
              <a:lnSpc>
                <a:spcPct val="95000"/>
              </a:lnSpc>
              <a:spcBef>
                <a:spcPts val="0"/>
              </a:spcBef>
              <a:spcAft>
                <a:spcPts val="0"/>
              </a:spcAft>
              <a:buSzPts val="3018"/>
              <a:buChar char="➔"/>
            </a:pPr>
            <a:r>
              <a:rPr lang="en-US" sz="3017"/>
              <a:t>The color indicates the density of crimes in a particular area. The darker the color, the higher the crime counts.</a:t>
            </a:r>
            <a:endParaRPr sz="3017"/>
          </a:p>
          <a:p>
            <a:pPr marL="0" lvl="0" indent="0" algn="l" rtl="0">
              <a:lnSpc>
                <a:spcPct val="95000"/>
              </a:lnSpc>
              <a:spcBef>
                <a:spcPts val="0"/>
              </a:spcBef>
              <a:spcAft>
                <a:spcPts val="0"/>
              </a:spcAft>
              <a:buSzPts val="3800"/>
              <a:buNone/>
            </a:pPr>
            <a:endParaRPr sz="3017"/>
          </a:p>
          <a:p>
            <a:pPr marL="457200" lvl="0" indent="-420210" algn="l" rtl="0">
              <a:lnSpc>
                <a:spcPct val="95000"/>
              </a:lnSpc>
              <a:spcBef>
                <a:spcPts val="0"/>
              </a:spcBef>
              <a:spcAft>
                <a:spcPts val="0"/>
              </a:spcAft>
              <a:buSzPts val="3018"/>
              <a:buChar char="➔"/>
            </a:pPr>
            <a:r>
              <a:rPr lang="en-US" sz="3017"/>
              <a:t>The blue markers indicate the location of the LAPD precinct for each area.</a:t>
            </a:r>
            <a:endParaRPr sz="3017"/>
          </a:p>
        </p:txBody>
      </p:sp>
      <p:sp>
        <p:nvSpPr>
          <p:cNvPr id="278" name="Google Shape;278;g1072602bb65_0_26"/>
          <p:cNvSpPr/>
          <p:nvPr/>
        </p:nvSpPr>
        <p:spPr>
          <a:xfrm>
            <a:off x="0" y="786550"/>
            <a:ext cx="15093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C)	  DASHBOARD</a:t>
            </a:r>
            <a:endParaRPr sz="3800" b="1" i="0" u="none" strike="noStrike" cap="none">
              <a:solidFill>
                <a:schemeClr val="lt1"/>
              </a:solidFill>
              <a:latin typeface="Open Sans"/>
              <a:ea typeface="Open Sans"/>
              <a:cs typeface="Open Sans"/>
              <a:sym typeface="Open Sans"/>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82"/>
        <p:cNvGrpSpPr/>
        <p:nvPr/>
      </p:nvGrpSpPr>
      <p:grpSpPr>
        <a:xfrm>
          <a:off x="0" y="0"/>
          <a:ext cx="0" cy="0"/>
          <a:chOff x="0" y="0"/>
          <a:chExt cx="0" cy="0"/>
        </a:xfrm>
      </p:grpSpPr>
      <p:sp>
        <p:nvSpPr>
          <p:cNvPr id="283" name="Google Shape;283;g106f2c0c131_2_41"/>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1" i="0" u="none" strike="noStrike" cap="none">
              <a:solidFill>
                <a:srgbClr val="434343"/>
              </a:solidFill>
              <a:latin typeface="Open Sans"/>
              <a:ea typeface="Open Sans"/>
              <a:cs typeface="Open Sans"/>
              <a:sym typeface="Open Sans"/>
            </a:endParaRPr>
          </a:p>
        </p:txBody>
      </p:sp>
      <p:sp>
        <p:nvSpPr>
          <p:cNvPr id="284" name="Google Shape;284;g106f2c0c131_2_41"/>
          <p:cNvSpPr txBox="1"/>
          <p:nvPr/>
        </p:nvSpPr>
        <p:spPr>
          <a:xfrm>
            <a:off x="1314631" y="1632509"/>
            <a:ext cx="12327300" cy="585000"/>
          </a:xfrm>
          <a:prstGeom prst="rect">
            <a:avLst/>
          </a:prstGeom>
          <a:solidFill>
            <a:srgbClr val="1B786E"/>
          </a:solid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chemeClr val="lt1"/>
              </a:buClr>
              <a:buSzPts val="4800"/>
              <a:buFont typeface="Open Sans Light"/>
              <a:buNone/>
            </a:pPr>
            <a:r>
              <a:rPr lang="en-US" sz="3800" b="1" i="0" u="none" strike="noStrike" cap="none">
                <a:solidFill>
                  <a:schemeClr val="lt1"/>
                </a:solidFill>
                <a:latin typeface="Open Sans"/>
                <a:ea typeface="Open Sans"/>
                <a:cs typeface="Open Sans"/>
                <a:sym typeface="Open Sans"/>
              </a:rPr>
              <a:t>Interactive drop-down to select </a:t>
            </a:r>
            <a:r>
              <a:rPr lang="en-US" sz="3800" b="1" i="1" u="none" strike="noStrike" cap="none">
                <a:solidFill>
                  <a:schemeClr val="lt1"/>
                </a:solidFill>
                <a:latin typeface="Open Sans"/>
                <a:ea typeface="Open Sans"/>
                <a:cs typeface="Open Sans"/>
                <a:sym typeface="Open Sans"/>
              </a:rPr>
              <a:t>Area</a:t>
            </a:r>
            <a:endParaRPr sz="3800" b="1" i="1" u="none" strike="noStrike" cap="none">
              <a:solidFill>
                <a:srgbClr val="FFFFFF"/>
              </a:solidFill>
              <a:latin typeface="Open Sans"/>
              <a:ea typeface="Open Sans"/>
              <a:cs typeface="Open Sans"/>
              <a:sym typeface="Open Sans"/>
            </a:endParaRPr>
          </a:p>
        </p:txBody>
      </p:sp>
      <p:pic>
        <p:nvPicPr>
          <p:cNvPr id="285" name="Google Shape;285;g106f2c0c131_2_41"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286" name="Google Shape;286;g106f2c0c131_2_41"/>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287" name="Google Shape;287;g106f2c0c131_2_41"/>
          <p:cNvSpPr txBox="1"/>
          <p:nvPr/>
        </p:nvSpPr>
        <p:spPr>
          <a:xfrm>
            <a:off x="-1" y="1491349"/>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b="0" i="0" u="none" strike="noStrike" cap="none">
                <a:solidFill>
                  <a:srgbClr val="FFFFFF"/>
                </a:solidFill>
                <a:latin typeface="Open Sans ExtraBold"/>
                <a:ea typeface="Open Sans ExtraBold"/>
                <a:cs typeface="Open Sans ExtraBold"/>
                <a:sym typeface="Open Sans ExtraBold"/>
              </a:rPr>
              <a:t>5</a:t>
            </a:r>
            <a:endParaRPr sz="3800" b="0" i="0" u="none" strike="noStrike" cap="none">
              <a:solidFill>
                <a:srgbClr val="FFFFFF"/>
              </a:solidFill>
              <a:latin typeface="Open Sans ExtraBold"/>
              <a:ea typeface="Open Sans ExtraBold"/>
              <a:cs typeface="Open Sans ExtraBold"/>
              <a:sym typeface="Open Sans ExtraBold"/>
            </a:endParaRPr>
          </a:p>
        </p:txBody>
      </p:sp>
      <p:sp>
        <p:nvSpPr>
          <p:cNvPr id="288" name="Google Shape;288;g106f2c0c131_2_41"/>
          <p:cNvSpPr txBox="1">
            <a:spLocks noGrp="1"/>
          </p:cNvSpPr>
          <p:nvPr>
            <p:ph type="body" idx="1"/>
          </p:nvPr>
        </p:nvSpPr>
        <p:spPr>
          <a:xfrm>
            <a:off x="283650" y="3518775"/>
            <a:ext cx="11995200" cy="4300800"/>
          </a:xfrm>
          <a:prstGeom prst="rect">
            <a:avLst/>
          </a:prstGeom>
          <a:noFill/>
          <a:ln>
            <a:noFill/>
          </a:ln>
        </p:spPr>
        <p:txBody>
          <a:bodyPr spcFirstLastPara="1" wrap="square" lIns="240800" tIns="240800" rIns="240800" bIns="240800" anchor="ctr" anchorCtr="0">
            <a:normAutofit lnSpcReduction="20000"/>
          </a:bodyPr>
          <a:lstStyle/>
          <a:p>
            <a:pPr marL="457200" lvl="0" indent="-419100" algn="l" rtl="0">
              <a:lnSpc>
                <a:spcPct val="115000"/>
              </a:lnSpc>
              <a:spcBef>
                <a:spcPts val="0"/>
              </a:spcBef>
              <a:spcAft>
                <a:spcPts val="0"/>
              </a:spcAft>
              <a:buSzPts val="3000"/>
              <a:buChar char="➔"/>
            </a:pPr>
            <a:r>
              <a:rPr lang="en-US" sz="3000"/>
              <a:t>The </a:t>
            </a:r>
            <a:r>
              <a:rPr lang="en-US" sz="3000" b="1"/>
              <a:t>drop-down</a:t>
            </a:r>
            <a:r>
              <a:rPr lang="en-US" sz="3000"/>
              <a:t> in this section allows the user to switch the focus of visualizations among different areas.</a:t>
            </a:r>
            <a:endParaRPr sz="3000"/>
          </a:p>
          <a:p>
            <a:pPr marL="457200" lvl="0" indent="0" algn="l" rtl="0">
              <a:lnSpc>
                <a:spcPct val="115000"/>
              </a:lnSpc>
              <a:spcBef>
                <a:spcPts val="0"/>
              </a:spcBef>
              <a:spcAft>
                <a:spcPts val="0"/>
              </a:spcAft>
              <a:buSzPts val="3800"/>
              <a:buNone/>
            </a:pPr>
            <a:endParaRPr sz="3000"/>
          </a:p>
          <a:p>
            <a:pPr marL="457200" lvl="0" indent="-419100" algn="l" rtl="0">
              <a:lnSpc>
                <a:spcPct val="115000"/>
              </a:lnSpc>
              <a:spcBef>
                <a:spcPts val="0"/>
              </a:spcBef>
              <a:spcAft>
                <a:spcPts val="0"/>
              </a:spcAft>
              <a:buSzPts val="3000"/>
              <a:buChar char="➔"/>
            </a:pPr>
            <a:r>
              <a:rPr lang="en-US" sz="3000"/>
              <a:t>By default, the user can view the graphs for ‘Southwest’ precinct area of LA county.</a:t>
            </a:r>
            <a:endParaRPr sz="3000"/>
          </a:p>
          <a:p>
            <a:pPr marL="457200" lvl="0" indent="0" algn="l" rtl="0">
              <a:lnSpc>
                <a:spcPct val="115000"/>
              </a:lnSpc>
              <a:spcBef>
                <a:spcPts val="0"/>
              </a:spcBef>
              <a:spcAft>
                <a:spcPts val="0"/>
              </a:spcAft>
              <a:buSzPts val="3800"/>
              <a:buNone/>
            </a:pPr>
            <a:endParaRPr sz="3000"/>
          </a:p>
          <a:p>
            <a:pPr marL="457200" lvl="0" indent="-419100" algn="l" rtl="0">
              <a:lnSpc>
                <a:spcPct val="115000"/>
              </a:lnSpc>
              <a:spcBef>
                <a:spcPts val="0"/>
              </a:spcBef>
              <a:spcAft>
                <a:spcPts val="0"/>
              </a:spcAft>
              <a:buSzPts val="3000"/>
              <a:buChar char="➔"/>
            </a:pPr>
            <a:r>
              <a:rPr lang="en-US" sz="3000"/>
              <a:t>The </a:t>
            </a:r>
            <a:r>
              <a:rPr lang="en-US" sz="3000" b="1"/>
              <a:t>drop-down</a:t>
            </a:r>
            <a:r>
              <a:rPr lang="en-US" sz="3000"/>
              <a:t> affects all the visualizations below it.</a:t>
            </a:r>
            <a:endParaRPr sz="3000"/>
          </a:p>
          <a:p>
            <a:pPr marL="0" lvl="0" indent="0" algn="l" rtl="0">
              <a:lnSpc>
                <a:spcPct val="115000"/>
              </a:lnSpc>
              <a:spcBef>
                <a:spcPts val="0"/>
              </a:spcBef>
              <a:spcAft>
                <a:spcPts val="0"/>
              </a:spcAft>
              <a:buSzPts val="3800"/>
              <a:buNone/>
            </a:pPr>
            <a:endParaRPr/>
          </a:p>
        </p:txBody>
      </p:sp>
      <p:sp>
        <p:nvSpPr>
          <p:cNvPr id="289" name="Google Shape;289;g106f2c0c131_2_41"/>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C)	  DASHBOARD</a:t>
            </a:r>
            <a:endParaRPr sz="3800" b="1" i="0" u="none" strike="noStrike" cap="none">
              <a:solidFill>
                <a:schemeClr val="lt1"/>
              </a:solidFill>
              <a:latin typeface="Open Sans"/>
              <a:ea typeface="Open Sans"/>
              <a:cs typeface="Open Sans"/>
              <a:sym typeface="Open Sans"/>
            </a:endParaRPr>
          </a:p>
        </p:txBody>
      </p:sp>
      <p:pic>
        <p:nvPicPr>
          <p:cNvPr id="290" name="Google Shape;290;g106f2c0c131_2_41"/>
          <p:cNvPicPr preferRelativeResize="0"/>
          <p:nvPr/>
        </p:nvPicPr>
        <p:blipFill rotWithShape="1">
          <a:blip r:embed="rId5">
            <a:alphaModFix/>
          </a:blip>
          <a:srcRect t="20426"/>
          <a:stretch/>
        </p:blipFill>
        <p:spPr>
          <a:xfrm>
            <a:off x="17107050" y="3058750"/>
            <a:ext cx="6667350" cy="8548824"/>
          </a:xfrm>
          <a:prstGeom prst="rect">
            <a:avLst/>
          </a:prstGeom>
          <a:noFill/>
          <a:ln w="152400" cap="flat" cmpd="sng">
            <a:solidFill>
              <a:srgbClr val="585858"/>
            </a:solidFill>
            <a:prstDash val="solid"/>
            <a:round/>
            <a:headEnd type="none" w="sm" len="sm"/>
            <a:tailEnd type="none" w="sm" len="sm"/>
          </a:ln>
        </p:spPr>
      </p:pic>
      <p:pic>
        <p:nvPicPr>
          <p:cNvPr id="291" name="Google Shape;291;g106f2c0c131_2_41"/>
          <p:cNvPicPr preferRelativeResize="0"/>
          <p:nvPr/>
        </p:nvPicPr>
        <p:blipFill rotWithShape="1">
          <a:blip r:embed="rId6">
            <a:alphaModFix/>
          </a:blip>
          <a:srcRect/>
          <a:stretch/>
        </p:blipFill>
        <p:spPr>
          <a:xfrm>
            <a:off x="283650" y="9338025"/>
            <a:ext cx="14903900" cy="2445175"/>
          </a:xfrm>
          <a:prstGeom prst="rect">
            <a:avLst/>
          </a:prstGeom>
          <a:noFill/>
          <a:ln w="38100" cap="flat" cmpd="sng">
            <a:solidFill>
              <a:srgbClr val="CC0000"/>
            </a:solidFill>
            <a:prstDash val="dash"/>
            <a:round/>
            <a:headEnd type="none" w="sm" len="sm"/>
            <a:tailEnd type="none" w="sm" len="sm"/>
          </a:ln>
        </p:spPr>
      </p:pic>
      <p:sp>
        <p:nvSpPr>
          <p:cNvPr id="292" name="Google Shape;292;g106f2c0c131_2_41"/>
          <p:cNvSpPr/>
          <p:nvPr/>
        </p:nvSpPr>
        <p:spPr>
          <a:xfrm>
            <a:off x="17416575" y="3173850"/>
            <a:ext cx="6048300" cy="903600"/>
          </a:xfrm>
          <a:prstGeom prst="roundRect">
            <a:avLst>
              <a:gd name="adj" fmla="val 16667"/>
            </a:avLst>
          </a:prstGeom>
          <a:noFill/>
          <a:ln w="38100" cap="flat" cmpd="sng">
            <a:solidFill>
              <a:srgbClr val="CC0000"/>
            </a:solidFill>
            <a:prstDash val="dash"/>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3" name="Google Shape;293;g106f2c0c131_2_41"/>
          <p:cNvSpPr/>
          <p:nvPr/>
        </p:nvSpPr>
        <p:spPr>
          <a:xfrm rot="-3105608">
            <a:off x="12433299" y="6274306"/>
            <a:ext cx="6098343" cy="650466"/>
          </a:xfrm>
          <a:prstGeom prst="leftArrow">
            <a:avLst>
              <a:gd name="adj1" fmla="val 50000"/>
              <a:gd name="adj2" fmla="val 50000"/>
            </a:avLst>
          </a:prstGeom>
          <a:solidFill>
            <a:srgbClr val="1B786E"/>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297"/>
        <p:cNvGrpSpPr/>
        <p:nvPr/>
      </p:nvGrpSpPr>
      <p:grpSpPr>
        <a:xfrm>
          <a:off x="0" y="0"/>
          <a:ext cx="0" cy="0"/>
          <a:chOff x="0" y="0"/>
          <a:chExt cx="0" cy="0"/>
        </a:xfrm>
      </p:grpSpPr>
      <p:sp>
        <p:nvSpPr>
          <p:cNvPr id="298" name="Google Shape;298;g106f2c0c131_2_58"/>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1" i="0" u="none" strike="noStrike" cap="none">
              <a:solidFill>
                <a:srgbClr val="434343"/>
              </a:solidFill>
              <a:latin typeface="Open Sans"/>
              <a:ea typeface="Open Sans"/>
              <a:cs typeface="Open Sans"/>
              <a:sym typeface="Open Sans"/>
            </a:endParaRPr>
          </a:p>
        </p:txBody>
      </p:sp>
      <p:sp>
        <p:nvSpPr>
          <p:cNvPr id="299" name="Google Shape;299;g106f2c0c131_2_58"/>
          <p:cNvSpPr txBox="1"/>
          <p:nvPr/>
        </p:nvSpPr>
        <p:spPr>
          <a:xfrm>
            <a:off x="1295056" y="1632509"/>
            <a:ext cx="12327300" cy="585000"/>
          </a:xfrm>
          <a:prstGeom prst="rect">
            <a:avLst/>
          </a:prstGeom>
          <a:solidFill>
            <a:srgbClr val="1B786E"/>
          </a:solid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chemeClr val="lt1"/>
              </a:buClr>
              <a:buSzPts val="4800"/>
              <a:buFont typeface="Open Sans Light"/>
              <a:buNone/>
            </a:pPr>
            <a:r>
              <a:rPr lang="en-US" sz="3800" b="1" i="0" u="none" strike="noStrike" cap="none">
                <a:solidFill>
                  <a:schemeClr val="lt1"/>
                </a:solidFill>
                <a:latin typeface="Open Sans"/>
                <a:ea typeface="Open Sans"/>
                <a:cs typeface="Open Sans"/>
                <a:sym typeface="Open Sans"/>
              </a:rPr>
              <a:t>Crime Over a Decade</a:t>
            </a:r>
            <a:endParaRPr sz="3800" b="1" i="0" u="none" strike="noStrike" cap="none">
              <a:solidFill>
                <a:schemeClr val="lt1"/>
              </a:solidFill>
              <a:latin typeface="Open Sans"/>
              <a:ea typeface="Open Sans"/>
              <a:cs typeface="Open Sans"/>
              <a:sym typeface="Open Sans"/>
            </a:endParaRPr>
          </a:p>
        </p:txBody>
      </p:sp>
      <p:pic>
        <p:nvPicPr>
          <p:cNvPr id="300" name="Google Shape;300;g106f2c0c131_2_58"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301" name="Google Shape;301;g106f2c0c131_2_58"/>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302" name="Google Shape;302;g106f2c0c131_2_58"/>
          <p:cNvSpPr txBox="1"/>
          <p:nvPr/>
        </p:nvSpPr>
        <p:spPr>
          <a:xfrm>
            <a:off x="-1" y="1491349"/>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b="0" i="0" u="none" strike="noStrike" cap="none">
                <a:solidFill>
                  <a:srgbClr val="FFFFFF"/>
                </a:solidFill>
                <a:latin typeface="Open Sans ExtraBold"/>
                <a:ea typeface="Open Sans ExtraBold"/>
                <a:cs typeface="Open Sans ExtraBold"/>
                <a:sym typeface="Open Sans ExtraBold"/>
              </a:rPr>
              <a:t>6</a:t>
            </a:r>
            <a:endParaRPr sz="3800" b="0" i="0" u="none" strike="noStrike" cap="none">
              <a:solidFill>
                <a:srgbClr val="FFFFFF"/>
              </a:solidFill>
              <a:latin typeface="Open Sans ExtraBold"/>
              <a:ea typeface="Open Sans ExtraBold"/>
              <a:cs typeface="Open Sans ExtraBold"/>
              <a:sym typeface="Open Sans ExtraBold"/>
            </a:endParaRPr>
          </a:p>
        </p:txBody>
      </p:sp>
      <p:sp>
        <p:nvSpPr>
          <p:cNvPr id="303" name="Google Shape;303;g106f2c0c131_2_58"/>
          <p:cNvSpPr txBox="1">
            <a:spLocks noGrp="1"/>
          </p:cNvSpPr>
          <p:nvPr>
            <p:ph type="body" idx="1"/>
          </p:nvPr>
        </p:nvSpPr>
        <p:spPr>
          <a:xfrm>
            <a:off x="18786925" y="4169400"/>
            <a:ext cx="5396700" cy="5377200"/>
          </a:xfrm>
          <a:prstGeom prst="rect">
            <a:avLst/>
          </a:prstGeom>
          <a:noFill/>
          <a:ln>
            <a:noFill/>
          </a:ln>
        </p:spPr>
        <p:txBody>
          <a:bodyPr spcFirstLastPara="1" wrap="square" lIns="240800" tIns="240800" rIns="240800" bIns="240800" anchor="ctr" anchorCtr="0">
            <a:normAutofit lnSpcReduction="20000"/>
          </a:bodyPr>
          <a:lstStyle/>
          <a:p>
            <a:pPr marL="457200" lvl="0" indent="-420210" algn="l" rtl="0">
              <a:lnSpc>
                <a:spcPct val="95000"/>
              </a:lnSpc>
              <a:spcBef>
                <a:spcPts val="0"/>
              </a:spcBef>
              <a:spcAft>
                <a:spcPts val="0"/>
              </a:spcAft>
              <a:buSzPts val="3018"/>
              <a:buChar char="➔"/>
            </a:pPr>
            <a:r>
              <a:rPr lang="en-US" sz="3017"/>
              <a:t>The </a:t>
            </a:r>
            <a:r>
              <a:rPr lang="en-US" sz="3017" b="1"/>
              <a:t>line chart</a:t>
            </a:r>
            <a:r>
              <a:rPr lang="en-US" sz="3017"/>
              <a:t> represents crime counts from 2010 to 2021.</a:t>
            </a:r>
            <a:endParaRPr sz="3017"/>
          </a:p>
          <a:p>
            <a:pPr marL="457200" lvl="0" indent="0" algn="l" rtl="0">
              <a:lnSpc>
                <a:spcPct val="95000"/>
              </a:lnSpc>
              <a:spcBef>
                <a:spcPts val="0"/>
              </a:spcBef>
              <a:spcAft>
                <a:spcPts val="0"/>
              </a:spcAft>
              <a:buSzPts val="3800"/>
              <a:buNone/>
            </a:pPr>
            <a:endParaRPr sz="3017"/>
          </a:p>
          <a:p>
            <a:pPr marL="457200" lvl="0" indent="-420210" algn="l" rtl="0">
              <a:lnSpc>
                <a:spcPct val="95000"/>
              </a:lnSpc>
              <a:spcBef>
                <a:spcPts val="0"/>
              </a:spcBef>
              <a:spcAft>
                <a:spcPts val="0"/>
              </a:spcAft>
              <a:buSzPts val="3018"/>
              <a:buChar char="➔"/>
            </a:pPr>
            <a:r>
              <a:rPr lang="en-US" sz="3017"/>
              <a:t>The user can select ‘Male’ and/or ‘Female’ to visualize the respective crime counts. </a:t>
            </a:r>
            <a:endParaRPr sz="3017"/>
          </a:p>
          <a:p>
            <a:pPr marL="457200" lvl="0" indent="0" algn="l" rtl="0">
              <a:lnSpc>
                <a:spcPct val="95000"/>
              </a:lnSpc>
              <a:spcBef>
                <a:spcPts val="0"/>
              </a:spcBef>
              <a:spcAft>
                <a:spcPts val="0"/>
              </a:spcAft>
              <a:buSzPts val="3800"/>
              <a:buNone/>
            </a:pPr>
            <a:endParaRPr sz="3017"/>
          </a:p>
          <a:p>
            <a:pPr marL="457200" lvl="0" indent="-420210" algn="l" rtl="0">
              <a:lnSpc>
                <a:spcPct val="95000"/>
              </a:lnSpc>
              <a:spcBef>
                <a:spcPts val="0"/>
              </a:spcBef>
              <a:spcAft>
                <a:spcPts val="0"/>
              </a:spcAft>
              <a:buSzPts val="3018"/>
              <a:buChar char="➔"/>
            </a:pPr>
            <a:r>
              <a:rPr lang="en-US" sz="3017"/>
              <a:t>Alternatively, the user can also choose ‘Total’ to visualize the total crime counts over 10 years.</a:t>
            </a:r>
            <a:endParaRPr sz="3017"/>
          </a:p>
        </p:txBody>
      </p:sp>
      <p:sp>
        <p:nvSpPr>
          <p:cNvPr id="304" name="Google Shape;304;g106f2c0c131_2_58"/>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C)	  DASHBOARD</a:t>
            </a:r>
            <a:endParaRPr sz="3800" b="1" i="0" u="none" strike="noStrike" cap="none">
              <a:solidFill>
                <a:schemeClr val="lt1"/>
              </a:solidFill>
              <a:latin typeface="Open Sans"/>
              <a:ea typeface="Open Sans"/>
              <a:cs typeface="Open Sans"/>
              <a:sym typeface="Open Sans"/>
            </a:endParaRPr>
          </a:p>
        </p:txBody>
      </p:sp>
      <p:pic>
        <p:nvPicPr>
          <p:cNvPr id="305" name="Google Shape;305;g106f2c0c131_2_58"/>
          <p:cNvPicPr preferRelativeResize="0"/>
          <p:nvPr/>
        </p:nvPicPr>
        <p:blipFill rotWithShape="1">
          <a:blip r:embed="rId5">
            <a:alphaModFix/>
          </a:blip>
          <a:srcRect l="1368" t="2528" r="1553" b="4834"/>
          <a:stretch/>
        </p:blipFill>
        <p:spPr>
          <a:xfrm>
            <a:off x="657950" y="4169400"/>
            <a:ext cx="17348700" cy="7218425"/>
          </a:xfrm>
          <a:prstGeom prst="rect">
            <a:avLst/>
          </a:prstGeom>
          <a:noFill/>
          <a:ln w="152400" cap="flat" cmpd="sng">
            <a:solidFill>
              <a:srgbClr val="585858"/>
            </a:solidFill>
            <a:prstDash val="solid"/>
            <a:round/>
            <a:headEnd type="none" w="sm" len="sm"/>
            <a:tailEnd type="none" w="sm" len="sm"/>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09"/>
        <p:cNvGrpSpPr/>
        <p:nvPr/>
      </p:nvGrpSpPr>
      <p:grpSpPr>
        <a:xfrm>
          <a:off x="0" y="0"/>
          <a:ext cx="0" cy="0"/>
          <a:chOff x="0" y="0"/>
          <a:chExt cx="0" cy="0"/>
        </a:xfrm>
      </p:grpSpPr>
      <p:sp>
        <p:nvSpPr>
          <p:cNvPr id="310" name="Google Shape;310;g1072602bb65_0_44"/>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1" i="0" u="none" strike="noStrike" cap="none">
              <a:solidFill>
                <a:srgbClr val="434343"/>
              </a:solidFill>
              <a:latin typeface="Open Sans"/>
              <a:ea typeface="Open Sans"/>
              <a:cs typeface="Open Sans"/>
              <a:sym typeface="Open Sans"/>
            </a:endParaRPr>
          </a:p>
        </p:txBody>
      </p:sp>
      <p:sp>
        <p:nvSpPr>
          <p:cNvPr id="311" name="Google Shape;311;g1072602bb65_0_44"/>
          <p:cNvSpPr txBox="1"/>
          <p:nvPr/>
        </p:nvSpPr>
        <p:spPr>
          <a:xfrm>
            <a:off x="1314500" y="1632500"/>
            <a:ext cx="13829400" cy="585000"/>
          </a:xfrm>
          <a:prstGeom prst="rect">
            <a:avLst/>
          </a:prstGeom>
          <a:solidFill>
            <a:srgbClr val="1B786E"/>
          </a:solid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chemeClr val="lt1"/>
              </a:buClr>
              <a:buSzPts val="4800"/>
              <a:buFont typeface="Open Sans Light"/>
              <a:buNone/>
            </a:pPr>
            <a:r>
              <a:rPr lang="en-US" sz="3800" b="1" i="0" u="none" strike="noStrike" cap="none">
                <a:solidFill>
                  <a:schemeClr val="lt1"/>
                </a:solidFill>
                <a:latin typeface="Open Sans"/>
                <a:ea typeface="Open Sans"/>
                <a:cs typeface="Open Sans"/>
                <a:sym typeface="Open Sans"/>
              </a:rPr>
              <a:t>Gender, Age and Severity of the crime</a:t>
            </a:r>
            <a:endParaRPr sz="3800" b="1" i="0" u="none" strike="noStrike" cap="none">
              <a:solidFill>
                <a:srgbClr val="000000"/>
              </a:solidFill>
              <a:latin typeface="Arial"/>
              <a:ea typeface="Arial"/>
              <a:cs typeface="Arial"/>
              <a:sym typeface="Arial"/>
            </a:endParaRPr>
          </a:p>
        </p:txBody>
      </p:sp>
      <p:pic>
        <p:nvPicPr>
          <p:cNvPr id="312" name="Google Shape;312;g1072602bb65_0_44"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313" name="Google Shape;313;g1072602bb65_0_44"/>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314" name="Google Shape;314;g1072602bb65_0_44"/>
          <p:cNvSpPr txBox="1"/>
          <p:nvPr/>
        </p:nvSpPr>
        <p:spPr>
          <a:xfrm>
            <a:off x="-1" y="1491349"/>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b="0" i="0" u="none" strike="noStrike" cap="none">
                <a:solidFill>
                  <a:srgbClr val="FFFFFF"/>
                </a:solidFill>
                <a:latin typeface="Open Sans ExtraBold"/>
                <a:ea typeface="Open Sans ExtraBold"/>
                <a:cs typeface="Open Sans ExtraBold"/>
                <a:sym typeface="Open Sans ExtraBold"/>
              </a:rPr>
              <a:t>7</a:t>
            </a:r>
            <a:endParaRPr sz="3800" b="1" i="0" u="none" strike="noStrike" cap="none">
              <a:solidFill>
                <a:srgbClr val="000000"/>
              </a:solidFill>
              <a:latin typeface="Arial"/>
              <a:ea typeface="Arial"/>
              <a:cs typeface="Arial"/>
              <a:sym typeface="Arial"/>
            </a:endParaRPr>
          </a:p>
        </p:txBody>
      </p:sp>
      <p:sp>
        <p:nvSpPr>
          <p:cNvPr id="315" name="Google Shape;315;g1072602bb65_0_44"/>
          <p:cNvSpPr txBox="1">
            <a:spLocks noGrp="1"/>
          </p:cNvSpPr>
          <p:nvPr>
            <p:ph type="body" idx="2"/>
          </p:nvPr>
        </p:nvSpPr>
        <p:spPr>
          <a:xfrm>
            <a:off x="14399275" y="3213450"/>
            <a:ext cx="9153600" cy="8772900"/>
          </a:xfrm>
          <a:prstGeom prst="rect">
            <a:avLst/>
          </a:prstGeom>
          <a:noFill/>
          <a:ln>
            <a:noFill/>
          </a:ln>
        </p:spPr>
        <p:txBody>
          <a:bodyPr spcFirstLastPara="1" wrap="square" lIns="240800" tIns="240800" rIns="240800" bIns="240800" anchor="t" anchorCtr="0">
            <a:normAutofit lnSpcReduction="10000"/>
          </a:bodyPr>
          <a:lstStyle/>
          <a:p>
            <a:pPr marL="457200" lvl="0" indent="-419100" algn="l" rtl="0">
              <a:lnSpc>
                <a:spcPct val="115000"/>
              </a:lnSpc>
              <a:spcBef>
                <a:spcPts val="0"/>
              </a:spcBef>
              <a:spcAft>
                <a:spcPts val="0"/>
              </a:spcAft>
              <a:buSzPts val="3000"/>
              <a:buChar char="➔"/>
            </a:pPr>
            <a:r>
              <a:rPr lang="en-US" sz="3000"/>
              <a:t>The </a:t>
            </a:r>
            <a:r>
              <a:rPr lang="en-US" sz="3000" b="1"/>
              <a:t>faceted line chart</a:t>
            </a:r>
            <a:r>
              <a:rPr lang="en-US" sz="3000"/>
              <a:t> showcases the relationship between</a:t>
            </a:r>
            <a:r>
              <a:rPr lang="en-US" sz="3000" b="1"/>
              <a:t> age of victim</a:t>
            </a:r>
            <a:r>
              <a:rPr lang="en-US" sz="3000"/>
              <a:t> and </a:t>
            </a:r>
            <a:r>
              <a:rPr lang="en-US" sz="3000" b="1"/>
              <a:t>crime count</a:t>
            </a:r>
            <a:r>
              <a:rPr lang="en-US" sz="3000"/>
              <a:t> for males and females. </a:t>
            </a:r>
            <a:endParaRPr sz="3000"/>
          </a:p>
          <a:p>
            <a:pPr marL="4572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This chart represents the crime counts for a particular year (default = 2020) selected by the user via the </a:t>
            </a:r>
            <a:r>
              <a:rPr lang="en-US" sz="3000" b="1"/>
              <a:t>slider</a:t>
            </a:r>
            <a:r>
              <a:rPr lang="en-US" sz="3000"/>
              <a:t> at the end of the dashboard.</a:t>
            </a:r>
            <a:endParaRPr sz="3000"/>
          </a:p>
          <a:p>
            <a:pPr marL="4572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The colors represent the</a:t>
            </a:r>
            <a:r>
              <a:rPr lang="en-US" sz="3000" b="1"/>
              <a:t> severity</a:t>
            </a:r>
            <a:r>
              <a:rPr lang="en-US" sz="3000"/>
              <a:t> of crime (Part 1-2 in the data set):</a:t>
            </a:r>
            <a:endParaRPr sz="3000"/>
          </a:p>
          <a:p>
            <a:pPr marL="914400" lvl="1" indent="-419100" algn="l" rtl="0">
              <a:lnSpc>
                <a:spcPct val="115000"/>
              </a:lnSpc>
              <a:spcBef>
                <a:spcPts val="0"/>
              </a:spcBef>
              <a:spcAft>
                <a:spcPts val="0"/>
              </a:spcAft>
              <a:buSzPts val="3000"/>
              <a:buChar char="◆"/>
            </a:pPr>
            <a:r>
              <a:rPr lang="en-US" sz="3000" b="1">
                <a:solidFill>
                  <a:srgbClr val="1B786E"/>
                </a:solidFill>
              </a:rPr>
              <a:t>Green</a:t>
            </a:r>
            <a:r>
              <a:rPr lang="en-US" sz="3000" b="1"/>
              <a:t> </a:t>
            </a:r>
            <a:r>
              <a:rPr lang="en-US" sz="3000"/>
              <a:t>represents severe (Part 1) crimes</a:t>
            </a:r>
            <a:endParaRPr sz="3000"/>
          </a:p>
          <a:p>
            <a:pPr marL="914400" lvl="1" indent="-419100" algn="l" rtl="0">
              <a:lnSpc>
                <a:spcPct val="115000"/>
              </a:lnSpc>
              <a:spcBef>
                <a:spcPts val="0"/>
              </a:spcBef>
              <a:spcAft>
                <a:spcPts val="0"/>
              </a:spcAft>
              <a:buSzPts val="3000"/>
              <a:buChar char="◆"/>
            </a:pPr>
            <a:r>
              <a:rPr lang="en-US" sz="3000" b="1">
                <a:solidFill>
                  <a:schemeClr val="dk1"/>
                </a:solidFill>
              </a:rPr>
              <a:t>Black</a:t>
            </a:r>
            <a:r>
              <a:rPr lang="en-US" sz="3000"/>
              <a:t> represents non-severe (Part 2) crimes</a:t>
            </a:r>
            <a:endParaRPr sz="3000"/>
          </a:p>
          <a:p>
            <a:pPr marL="9144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The faceted line chart changes according to the year selected on the year slider.</a:t>
            </a:r>
            <a:endParaRPr sz="3000"/>
          </a:p>
          <a:p>
            <a:pPr marL="0" lvl="0" indent="0" algn="l" rtl="0">
              <a:lnSpc>
                <a:spcPct val="115000"/>
              </a:lnSpc>
              <a:spcBef>
                <a:spcPts val="0"/>
              </a:spcBef>
              <a:spcAft>
                <a:spcPts val="0"/>
              </a:spcAft>
              <a:buSzPts val="4800"/>
              <a:buNone/>
            </a:pPr>
            <a:endParaRPr sz="3000"/>
          </a:p>
        </p:txBody>
      </p:sp>
      <p:sp>
        <p:nvSpPr>
          <p:cNvPr id="316" name="Google Shape;316;g1072602bb65_0_44"/>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C)	  DASHBOARD</a:t>
            </a:r>
            <a:endParaRPr sz="3800" b="1" i="0" u="none" strike="noStrike" cap="none">
              <a:solidFill>
                <a:schemeClr val="lt1"/>
              </a:solidFill>
              <a:latin typeface="Open Sans"/>
              <a:ea typeface="Open Sans"/>
              <a:cs typeface="Open Sans"/>
              <a:sym typeface="Open Sans"/>
            </a:endParaRPr>
          </a:p>
        </p:txBody>
      </p:sp>
      <p:pic>
        <p:nvPicPr>
          <p:cNvPr id="317" name="Google Shape;317;g1072602bb65_0_44"/>
          <p:cNvPicPr preferRelativeResize="0"/>
          <p:nvPr/>
        </p:nvPicPr>
        <p:blipFill rotWithShape="1">
          <a:blip r:embed="rId5">
            <a:alphaModFix/>
          </a:blip>
          <a:srcRect/>
          <a:stretch/>
        </p:blipFill>
        <p:spPr>
          <a:xfrm>
            <a:off x="3226641" y="3213450"/>
            <a:ext cx="8374433" cy="8453624"/>
          </a:xfrm>
          <a:prstGeom prst="rect">
            <a:avLst/>
          </a:prstGeom>
          <a:noFill/>
          <a:ln w="152400" cap="flat" cmpd="sng">
            <a:solidFill>
              <a:srgbClr val="5E5E5E"/>
            </a:solidFill>
            <a:prstDash val="solid"/>
            <a:round/>
            <a:headEnd type="none" w="sm" len="sm"/>
            <a:tailEnd type="none" w="sm" len="sm"/>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21"/>
        <p:cNvGrpSpPr/>
        <p:nvPr/>
      </p:nvGrpSpPr>
      <p:grpSpPr>
        <a:xfrm>
          <a:off x="0" y="0"/>
          <a:ext cx="0" cy="0"/>
          <a:chOff x="0" y="0"/>
          <a:chExt cx="0" cy="0"/>
        </a:xfrm>
      </p:grpSpPr>
      <p:sp>
        <p:nvSpPr>
          <p:cNvPr id="322" name="Google Shape;322;g1072602bb65_0_53"/>
          <p:cNvSpPr/>
          <p:nvPr/>
        </p:nvSpPr>
        <p:spPr>
          <a:xfrm>
            <a:off x="911000" y="1473200"/>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1" i="0" u="none" strike="noStrike" cap="none">
              <a:solidFill>
                <a:srgbClr val="434343"/>
              </a:solidFill>
              <a:latin typeface="Open Sans"/>
              <a:ea typeface="Open Sans"/>
              <a:cs typeface="Open Sans"/>
              <a:sym typeface="Open Sans"/>
            </a:endParaRPr>
          </a:p>
        </p:txBody>
      </p:sp>
      <p:sp>
        <p:nvSpPr>
          <p:cNvPr id="323" name="Google Shape;323;g1072602bb65_0_53"/>
          <p:cNvSpPr txBox="1"/>
          <p:nvPr/>
        </p:nvSpPr>
        <p:spPr>
          <a:xfrm>
            <a:off x="1152200" y="1632500"/>
            <a:ext cx="13991700" cy="585000"/>
          </a:xfrm>
          <a:prstGeom prst="rect">
            <a:avLst/>
          </a:prstGeom>
          <a:solidFill>
            <a:srgbClr val="1B786E"/>
          </a:solid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chemeClr val="lt1"/>
              </a:buClr>
              <a:buSzPts val="4800"/>
              <a:buFont typeface="Open Sans Light"/>
              <a:buNone/>
            </a:pPr>
            <a:r>
              <a:rPr lang="en-US" sz="3800" b="1" i="0" u="none" strike="noStrike" cap="none">
                <a:solidFill>
                  <a:schemeClr val="lt1"/>
                </a:solidFill>
                <a:latin typeface="Open Sans"/>
                <a:ea typeface="Open Sans"/>
                <a:cs typeface="Open Sans"/>
                <a:sym typeface="Open Sans"/>
              </a:rPr>
              <a:t>Gender, Age, Time of the day &amp; Severity</a:t>
            </a:r>
            <a:endParaRPr sz="3800" b="1" i="0" u="none" strike="noStrike" cap="none">
              <a:solidFill>
                <a:srgbClr val="000000"/>
              </a:solidFill>
              <a:latin typeface="Arial"/>
              <a:ea typeface="Arial"/>
              <a:cs typeface="Arial"/>
              <a:sym typeface="Arial"/>
            </a:endParaRPr>
          </a:p>
        </p:txBody>
      </p:sp>
      <p:pic>
        <p:nvPicPr>
          <p:cNvPr id="324" name="Google Shape;324;g1072602bb65_0_53"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325" name="Google Shape;325;g1072602bb65_0_53"/>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326" name="Google Shape;326;g1072602bb65_0_53"/>
          <p:cNvSpPr txBox="1"/>
          <p:nvPr/>
        </p:nvSpPr>
        <p:spPr>
          <a:xfrm>
            <a:off x="-1" y="1491349"/>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b="0" i="0" u="none" strike="noStrike" cap="none">
                <a:solidFill>
                  <a:srgbClr val="FFFFFF"/>
                </a:solidFill>
                <a:latin typeface="Open Sans ExtraBold"/>
                <a:ea typeface="Open Sans ExtraBold"/>
                <a:cs typeface="Open Sans ExtraBold"/>
                <a:sym typeface="Open Sans ExtraBold"/>
              </a:rPr>
              <a:t>8</a:t>
            </a:r>
            <a:endParaRPr sz="3800" b="0" i="0" u="none" strike="noStrike" cap="none">
              <a:solidFill>
                <a:srgbClr val="FFFFFF"/>
              </a:solidFill>
              <a:latin typeface="Open Sans ExtraBold"/>
              <a:ea typeface="Open Sans ExtraBold"/>
              <a:cs typeface="Open Sans ExtraBold"/>
              <a:sym typeface="Open Sans ExtraBold"/>
            </a:endParaRPr>
          </a:p>
        </p:txBody>
      </p:sp>
      <p:sp>
        <p:nvSpPr>
          <p:cNvPr id="327" name="Google Shape;327;g1072602bb65_0_53"/>
          <p:cNvSpPr txBox="1">
            <a:spLocks noGrp="1"/>
          </p:cNvSpPr>
          <p:nvPr>
            <p:ph type="body" idx="1"/>
          </p:nvPr>
        </p:nvSpPr>
        <p:spPr>
          <a:xfrm>
            <a:off x="902400" y="3208100"/>
            <a:ext cx="9112200" cy="9785400"/>
          </a:xfrm>
          <a:prstGeom prst="rect">
            <a:avLst/>
          </a:prstGeom>
          <a:noFill/>
          <a:ln>
            <a:noFill/>
          </a:ln>
        </p:spPr>
        <p:txBody>
          <a:bodyPr spcFirstLastPara="1" wrap="square" lIns="240800" tIns="240800" rIns="240800" bIns="240800" anchor="ctr" anchorCtr="0">
            <a:noAutofit/>
          </a:bodyPr>
          <a:lstStyle/>
          <a:p>
            <a:pPr marL="457200" marR="0" lvl="0" indent="-419100" algn="l" rtl="0">
              <a:lnSpc>
                <a:spcPct val="115000"/>
              </a:lnSpc>
              <a:spcBef>
                <a:spcPts val="0"/>
              </a:spcBef>
              <a:spcAft>
                <a:spcPts val="0"/>
              </a:spcAft>
              <a:buSzPts val="3000"/>
              <a:buChar char="➔"/>
            </a:pPr>
            <a:r>
              <a:rPr lang="en-US" sz="3000"/>
              <a:t>This </a:t>
            </a:r>
            <a:r>
              <a:rPr lang="en-US" sz="3000" b="1"/>
              <a:t>parallel category diagram</a:t>
            </a:r>
            <a:r>
              <a:rPr lang="en-US" sz="3000"/>
              <a:t> showcases the relationship among </a:t>
            </a:r>
            <a:endParaRPr sz="3000"/>
          </a:p>
          <a:p>
            <a:pPr marL="914400" marR="0" lvl="1" indent="-419100" algn="l" rtl="0">
              <a:lnSpc>
                <a:spcPct val="115000"/>
              </a:lnSpc>
              <a:spcBef>
                <a:spcPts val="0"/>
              </a:spcBef>
              <a:spcAft>
                <a:spcPts val="0"/>
              </a:spcAft>
              <a:buSzPts val="3000"/>
              <a:buChar char="◆"/>
            </a:pPr>
            <a:r>
              <a:rPr lang="en-US" sz="3000"/>
              <a:t>time of day of crime</a:t>
            </a:r>
            <a:endParaRPr sz="3000"/>
          </a:p>
          <a:p>
            <a:pPr marL="914400" marR="0" lvl="1" indent="-419100" algn="l" rtl="0">
              <a:lnSpc>
                <a:spcPct val="115000"/>
              </a:lnSpc>
              <a:spcBef>
                <a:spcPts val="0"/>
              </a:spcBef>
              <a:spcAft>
                <a:spcPts val="0"/>
              </a:spcAft>
              <a:buSzPts val="3000"/>
              <a:buChar char="◆"/>
            </a:pPr>
            <a:r>
              <a:rPr lang="en-US" sz="3000"/>
              <a:t>victim age</a:t>
            </a:r>
            <a:endParaRPr sz="3000"/>
          </a:p>
          <a:p>
            <a:pPr marL="914400" marR="0" lvl="1" indent="-419100" algn="l" rtl="0">
              <a:lnSpc>
                <a:spcPct val="115000"/>
              </a:lnSpc>
              <a:spcBef>
                <a:spcPts val="0"/>
              </a:spcBef>
              <a:spcAft>
                <a:spcPts val="0"/>
              </a:spcAft>
              <a:buSzPts val="3000"/>
              <a:buChar char="◆"/>
            </a:pPr>
            <a:r>
              <a:rPr lang="en-US" sz="3000"/>
              <a:t>victim gender, and </a:t>
            </a:r>
            <a:endParaRPr sz="3000"/>
          </a:p>
          <a:p>
            <a:pPr marL="914400" marR="0" lvl="1" indent="-419100" algn="l" rtl="0">
              <a:lnSpc>
                <a:spcPct val="115000"/>
              </a:lnSpc>
              <a:spcBef>
                <a:spcPts val="0"/>
              </a:spcBef>
              <a:spcAft>
                <a:spcPts val="0"/>
              </a:spcAft>
              <a:buSzPts val="3000"/>
              <a:buChar char="◆"/>
            </a:pPr>
            <a:r>
              <a:rPr lang="en-US" sz="3000"/>
              <a:t>crime severity</a:t>
            </a:r>
            <a:endParaRPr sz="3000"/>
          </a:p>
          <a:p>
            <a:pPr marL="457200" marR="0" lvl="0" indent="0" algn="l" rtl="0">
              <a:lnSpc>
                <a:spcPct val="115000"/>
              </a:lnSpc>
              <a:spcBef>
                <a:spcPts val="0"/>
              </a:spcBef>
              <a:spcAft>
                <a:spcPts val="0"/>
              </a:spcAft>
              <a:buSzPts val="4800"/>
              <a:buNone/>
            </a:pPr>
            <a:endParaRPr sz="3000"/>
          </a:p>
          <a:p>
            <a:pPr marL="457200" marR="0" lvl="0" indent="-419100" algn="l" rtl="0">
              <a:lnSpc>
                <a:spcPct val="115000"/>
              </a:lnSpc>
              <a:spcBef>
                <a:spcPts val="0"/>
              </a:spcBef>
              <a:spcAft>
                <a:spcPts val="0"/>
              </a:spcAft>
              <a:buSzPts val="3000"/>
              <a:buChar char="➔"/>
            </a:pPr>
            <a:r>
              <a:rPr lang="en-US" sz="3000"/>
              <a:t>The diagram represents crime data for a year (default = 2020) selected by the user via the </a:t>
            </a:r>
            <a:r>
              <a:rPr lang="en-US" sz="3000" b="1"/>
              <a:t>slider</a:t>
            </a:r>
            <a:r>
              <a:rPr lang="en-US" sz="3000"/>
              <a:t> at the end of the dashboard.</a:t>
            </a:r>
            <a:endParaRPr sz="3000"/>
          </a:p>
          <a:p>
            <a:pPr marL="4572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The colors represent the severity of the crime (Part 1-2 in the data set):</a:t>
            </a:r>
            <a:endParaRPr sz="3000"/>
          </a:p>
          <a:p>
            <a:pPr marL="914400" lvl="1" indent="-419100" algn="l" rtl="0">
              <a:lnSpc>
                <a:spcPct val="115000"/>
              </a:lnSpc>
              <a:spcBef>
                <a:spcPts val="0"/>
              </a:spcBef>
              <a:spcAft>
                <a:spcPts val="0"/>
              </a:spcAft>
              <a:buSzPts val="3000"/>
              <a:buChar char="◆"/>
            </a:pPr>
            <a:r>
              <a:rPr lang="en-US" sz="3000" b="1">
                <a:solidFill>
                  <a:srgbClr val="1B786E"/>
                </a:solidFill>
              </a:rPr>
              <a:t>Green</a:t>
            </a:r>
            <a:r>
              <a:rPr lang="en-US" sz="3000"/>
              <a:t> represents severe (Part 1) crimes</a:t>
            </a:r>
            <a:endParaRPr sz="3000"/>
          </a:p>
          <a:p>
            <a:pPr marL="914400" lvl="1" indent="-419100" algn="l" rtl="0">
              <a:lnSpc>
                <a:spcPct val="115000"/>
              </a:lnSpc>
              <a:spcBef>
                <a:spcPts val="0"/>
              </a:spcBef>
              <a:spcAft>
                <a:spcPts val="0"/>
              </a:spcAft>
              <a:buSzPts val="3000"/>
              <a:buChar char="◆"/>
            </a:pPr>
            <a:r>
              <a:rPr lang="en-US" sz="3000" b="1">
                <a:solidFill>
                  <a:schemeClr val="dk1"/>
                </a:solidFill>
              </a:rPr>
              <a:t>Black</a:t>
            </a:r>
            <a:r>
              <a:rPr lang="en-US" sz="3000"/>
              <a:t> represents non-severe (Part 2) crimes</a:t>
            </a:r>
            <a:endParaRPr sz="3000"/>
          </a:p>
          <a:p>
            <a:pPr marL="9144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The parallel category diagram can be viewed for each year selected on the year slider.</a:t>
            </a:r>
            <a:endParaRPr sz="3000"/>
          </a:p>
          <a:p>
            <a:pPr marL="0" lvl="0" indent="0" algn="l" rtl="0">
              <a:lnSpc>
                <a:spcPct val="115000"/>
              </a:lnSpc>
              <a:spcBef>
                <a:spcPts val="0"/>
              </a:spcBef>
              <a:spcAft>
                <a:spcPts val="0"/>
              </a:spcAft>
              <a:buSzPts val="4800"/>
              <a:buNone/>
            </a:pPr>
            <a:endParaRPr sz="3000"/>
          </a:p>
        </p:txBody>
      </p:sp>
      <p:sp>
        <p:nvSpPr>
          <p:cNvPr id="328" name="Google Shape;328;g1072602bb65_0_53"/>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C)	  DASHBOARD</a:t>
            </a:r>
            <a:endParaRPr sz="3800" b="1" i="0" u="none" strike="noStrike" cap="none">
              <a:solidFill>
                <a:schemeClr val="lt1"/>
              </a:solidFill>
              <a:latin typeface="Open Sans"/>
              <a:ea typeface="Open Sans"/>
              <a:cs typeface="Open Sans"/>
              <a:sym typeface="Open Sans"/>
            </a:endParaRPr>
          </a:p>
        </p:txBody>
      </p:sp>
      <p:pic>
        <p:nvPicPr>
          <p:cNvPr id="329" name="Google Shape;329;g1072602bb65_0_53"/>
          <p:cNvPicPr preferRelativeResize="0"/>
          <p:nvPr/>
        </p:nvPicPr>
        <p:blipFill rotWithShape="1">
          <a:blip r:embed="rId5">
            <a:alphaModFix/>
          </a:blip>
          <a:srcRect/>
          <a:stretch/>
        </p:blipFill>
        <p:spPr>
          <a:xfrm>
            <a:off x="12039650" y="4098550"/>
            <a:ext cx="10204576" cy="8004500"/>
          </a:xfrm>
          <a:prstGeom prst="rect">
            <a:avLst/>
          </a:prstGeom>
          <a:noFill/>
          <a:ln w="152400" cap="flat" cmpd="sng">
            <a:solidFill>
              <a:srgbClr val="585858"/>
            </a:solidFill>
            <a:prstDash val="solid"/>
            <a:round/>
            <a:headEnd type="none" w="sm" len="sm"/>
            <a:tailEnd type="none" w="sm" len="sm"/>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33"/>
        <p:cNvGrpSpPr/>
        <p:nvPr/>
      </p:nvGrpSpPr>
      <p:grpSpPr>
        <a:xfrm>
          <a:off x="0" y="0"/>
          <a:ext cx="0" cy="0"/>
          <a:chOff x="0" y="0"/>
          <a:chExt cx="0" cy="0"/>
        </a:xfrm>
      </p:grpSpPr>
      <p:sp>
        <p:nvSpPr>
          <p:cNvPr id="334" name="Google Shape;334;g1072602bb65_0_62"/>
          <p:cNvSpPr/>
          <p:nvPr/>
        </p:nvSpPr>
        <p:spPr>
          <a:xfrm>
            <a:off x="1033399" y="1473200"/>
            <a:ext cx="19101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0" i="0" u="none" strike="noStrike" cap="none">
              <a:solidFill>
                <a:srgbClr val="434343"/>
              </a:solidFill>
              <a:latin typeface="Open Sans"/>
              <a:ea typeface="Open Sans"/>
              <a:cs typeface="Open Sans"/>
              <a:sym typeface="Open Sans"/>
            </a:endParaRPr>
          </a:p>
        </p:txBody>
      </p:sp>
      <p:sp>
        <p:nvSpPr>
          <p:cNvPr id="335" name="Google Shape;335;g1072602bb65_0_62"/>
          <p:cNvSpPr txBox="1"/>
          <p:nvPr/>
        </p:nvSpPr>
        <p:spPr>
          <a:xfrm>
            <a:off x="1237400" y="1568300"/>
            <a:ext cx="18897901" cy="585000"/>
          </a:xfrm>
          <a:prstGeom prst="rect">
            <a:avLst/>
          </a:prstGeom>
          <a:solidFill>
            <a:srgbClr val="1B786E"/>
          </a:solid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chemeClr val="lt1"/>
              </a:buClr>
              <a:buSzPts val="4800"/>
              <a:buFont typeface="Open Sans Light"/>
              <a:buNone/>
            </a:pPr>
            <a:r>
              <a:rPr lang="en-US" sz="3800" b="1" i="0" u="none" strike="noStrike" cap="none">
                <a:solidFill>
                  <a:schemeClr val="lt1"/>
                </a:solidFill>
                <a:latin typeface="Open Sans"/>
                <a:ea typeface="Open Sans"/>
                <a:cs typeface="Open Sans"/>
                <a:sym typeface="Open Sans"/>
              </a:rPr>
              <a:t>Number of Crimes, Victim Ethnicity and Severity of the Crime</a:t>
            </a:r>
            <a:endParaRPr sz="3800" b="1" i="0" u="none" strike="noStrike" cap="none">
              <a:solidFill>
                <a:srgbClr val="FFFFFF"/>
              </a:solidFill>
              <a:latin typeface="Open Sans"/>
              <a:ea typeface="Open Sans"/>
              <a:cs typeface="Open Sans"/>
              <a:sym typeface="Open Sans"/>
            </a:endParaRPr>
          </a:p>
        </p:txBody>
      </p:sp>
      <p:pic>
        <p:nvPicPr>
          <p:cNvPr id="336" name="Google Shape;336;g1072602bb65_0_62"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337" name="Google Shape;337;g1072602bb65_0_62"/>
          <p:cNvSpPr/>
          <p:nvPr/>
        </p:nvSpPr>
        <p:spPr>
          <a:xfrm>
            <a:off x="0" y="1473200"/>
            <a:ext cx="10236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0" i="0" u="none" strike="noStrike" cap="none">
              <a:solidFill>
                <a:srgbClr val="434343"/>
              </a:solidFill>
              <a:latin typeface="Open Sans"/>
              <a:ea typeface="Open Sans"/>
              <a:cs typeface="Open Sans"/>
              <a:sym typeface="Open Sans"/>
            </a:endParaRPr>
          </a:p>
        </p:txBody>
      </p:sp>
      <p:sp>
        <p:nvSpPr>
          <p:cNvPr id="338" name="Google Shape;338;g1072602bb65_0_62"/>
          <p:cNvSpPr txBox="1"/>
          <p:nvPr/>
        </p:nvSpPr>
        <p:spPr>
          <a:xfrm>
            <a:off x="-1" y="1491349"/>
            <a:ext cx="902400" cy="8004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600" b="0" i="0" u="none" strike="noStrike" cap="none">
                <a:solidFill>
                  <a:srgbClr val="FFFFFF"/>
                </a:solidFill>
                <a:latin typeface="Open Sans ExtraBold"/>
                <a:ea typeface="Open Sans ExtraBold"/>
                <a:cs typeface="Open Sans ExtraBold"/>
                <a:sym typeface="Open Sans ExtraBold"/>
              </a:rPr>
              <a:t>9</a:t>
            </a:r>
            <a:endParaRPr sz="3600" b="0" i="0" u="none" strike="noStrike" cap="none">
              <a:solidFill>
                <a:srgbClr val="FFFFFF"/>
              </a:solidFill>
              <a:latin typeface="Open Sans ExtraBold"/>
              <a:ea typeface="Open Sans ExtraBold"/>
              <a:cs typeface="Open Sans ExtraBold"/>
              <a:sym typeface="Open Sans ExtraBold"/>
            </a:endParaRPr>
          </a:p>
        </p:txBody>
      </p:sp>
      <p:sp>
        <p:nvSpPr>
          <p:cNvPr id="339" name="Google Shape;339;g1072602bb65_0_62"/>
          <p:cNvSpPr/>
          <p:nvPr/>
        </p:nvSpPr>
        <p:spPr>
          <a:xfrm>
            <a:off x="0" y="786550"/>
            <a:ext cx="201354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C)	  DASHBOARD</a:t>
            </a:r>
            <a:endParaRPr sz="3800" b="1" i="0" u="none" strike="noStrike" cap="none">
              <a:solidFill>
                <a:schemeClr val="lt1"/>
              </a:solidFill>
              <a:latin typeface="Open Sans"/>
              <a:ea typeface="Open Sans"/>
              <a:cs typeface="Open Sans"/>
              <a:sym typeface="Open Sans"/>
            </a:endParaRPr>
          </a:p>
        </p:txBody>
      </p:sp>
      <p:sp>
        <p:nvSpPr>
          <p:cNvPr id="340" name="Google Shape;340;g1072602bb65_0_62"/>
          <p:cNvSpPr txBox="1">
            <a:spLocks noGrp="1"/>
          </p:cNvSpPr>
          <p:nvPr>
            <p:ph type="body" idx="1"/>
          </p:nvPr>
        </p:nvSpPr>
        <p:spPr>
          <a:xfrm>
            <a:off x="1865825" y="3139325"/>
            <a:ext cx="9112200" cy="9785400"/>
          </a:xfrm>
          <a:prstGeom prst="rect">
            <a:avLst/>
          </a:prstGeom>
          <a:noFill/>
          <a:ln>
            <a:noFill/>
          </a:ln>
        </p:spPr>
        <p:txBody>
          <a:bodyPr spcFirstLastPara="1" wrap="square" lIns="240800" tIns="240800" rIns="240800" bIns="240800" anchor="ctr" anchorCtr="0">
            <a:noAutofit/>
          </a:bodyPr>
          <a:lstStyle/>
          <a:p>
            <a:pPr marL="457200" marR="0" lvl="0" indent="-419100" algn="l" rtl="0">
              <a:lnSpc>
                <a:spcPct val="115000"/>
              </a:lnSpc>
              <a:spcBef>
                <a:spcPts val="0"/>
              </a:spcBef>
              <a:spcAft>
                <a:spcPts val="0"/>
              </a:spcAft>
              <a:buSzPts val="3000"/>
              <a:buChar char="➔"/>
            </a:pPr>
            <a:r>
              <a:rPr lang="en-US" sz="3000"/>
              <a:t>This </a:t>
            </a:r>
            <a:r>
              <a:rPr lang="en-US" sz="3000" b="1"/>
              <a:t>horizontal bar chart </a:t>
            </a:r>
            <a:r>
              <a:rPr lang="en-US" sz="3000"/>
              <a:t>illustrates the relationship between ethnicity of victim and absolute case count.  </a:t>
            </a:r>
            <a:endParaRPr sz="3000"/>
          </a:p>
          <a:p>
            <a:pPr marL="457200" marR="0" lvl="0" indent="0" algn="l" rtl="0">
              <a:lnSpc>
                <a:spcPct val="115000"/>
              </a:lnSpc>
              <a:spcBef>
                <a:spcPts val="0"/>
              </a:spcBef>
              <a:spcAft>
                <a:spcPts val="0"/>
              </a:spcAft>
              <a:buSzPts val="4800"/>
              <a:buNone/>
            </a:pPr>
            <a:endParaRPr sz="3000"/>
          </a:p>
          <a:p>
            <a:pPr marL="457200" marR="0" lvl="0" indent="-419100" algn="l" rtl="0">
              <a:lnSpc>
                <a:spcPct val="115000"/>
              </a:lnSpc>
              <a:spcBef>
                <a:spcPts val="0"/>
              </a:spcBef>
              <a:spcAft>
                <a:spcPts val="0"/>
              </a:spcAft>
              <a:buSzPts val="3000"/>
              <a:buChar char="➔"/>
            </a:pPr>
            <a:r>
              <a:rPr lang="en-US" sz="3000"/>
              <a:t>The diagram represents crime data for a year (default = 2020) selected by the user via the </a:t>
            </a:r>
            <a:r>
              <a:rPr lang="en-US" sz="3000" b="1"/>
              <a:t>slider</a:t>
            </a:r>
            <a:r>
              <a:rPr lang="en-US" sz="3000"/>
              <a:t> at the end of the dashboard.</a:t>
            </a:r>
            <a:endParaRPr sz="3000"/>
          </a:p>
          <a:p>
            <a:pPr marL="4572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The colors represent the severity of the crime (Part 1-2 in the data set):</a:t>
            </a:r>
            <a:endParaRPr sz="3000"/>
          </a:p>
          <a:p>
            <a:pPr marL="914400" lvl="1" indent="-419100" algn="l" rtl="0">
              <a:lnSpc>
                <a:spcPct val="115000"/>
              </a:lnSpc>
              <a:spcBef>
                <a:spcPts val="0"/>
              </a:spcBef>
              <a:spcAft>
                <a:spcPts val="0"/>
              </a:spcAft>
              <a:buSzPts val="3000"/>
              <a:buChar char="◆"/>
            </a:pPr>
            <a:r>
              <a:rPr lang="en-US" sz="3000" b="1">
                <a:solidFill>
                  <a:srgbClr val="1B786E"/>
                </a:solidFill>
              </a:rPr>
              <a:t>Green</a:t>
            </a:r>
            <a:r>
              <a:rPr lang="en-US" sz="3000"/>
              <a:t> represents severe (Part 1) crimes</a:t>
            </a:r>
            <a:endParaRPr sz="3000"/>
          </a:p>
          <a:p>
            <a:pPr marL="914400" lvl="1" indent="-419100" algn="l" rtl="0">
              <a:lnSpc>
                <a:spcPct val="115000"/>
              </a:lnSpc>
              <a:spcBef>
                <a:spcPts val="0"/>
              </a:spcBef>
              <a:spcAft>
                <a:spcPts val="0"/>
              </a:spcAft>
              <a:buSzPts val="3000"/>
              <a:buChar char="◆"/>
            </a:pPr>
            <a:r>
              <a:rPr lang="en-US" sz="3000" b="1">
                <a:solidFill>
                  <a:schemeClr val="dk1"/>
                </a:solidFill>
              </a:rPr>
              <a:t>Black</a:t>
            </a:r>
            <a:r>
              <a:rPr lang="en-US" sz="3000"/>
              <a:t> represents non-severe (Part 2) crimes</a:t>
            </a:r>
            <a:endParaRPr sz="3000"/>
          </a:p>
          <a:p>
            <a:pPr marL="9144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The </a:t>
            </a:r>
            <a:r>
              <a:rPr lang="en-US" sz="3000" b="1"/>
              <a:t>horizontal bar chart</a:t>
            </a:r>
            <a:r>
              <a:rPr lang="en-US" sz="3000"/>
              <a:t> can be viewed for each year selected on the year slider.</a:t>
            </a:r>
            <a:endParaRPr sz="3000"/>
          </a:p>
          <a:p>
            <a:pPr marL="0" lvl="0" indent="0" algn="l" rtl="0">
              <a:lnSpc>
                <a:spcPct val="115000"/>
              </a:lnSpc>
              <a:spcBef>
                <a:spcPts val="0"/>
              </a:spcBef>
              <a:spcAft>
                <a:spcPts val="0"/>
              </a:spcAft>
              <a:buSzPts val="4800"/>
              <a:buNone/>
            </a:pPr>
            <a:endParaRPr sz="3000"/>
          </a:p>
        </p:txBody>
      </p:sp>
      <p:pic>
        <p:nvPicPr>
          <p:cNvPr id="341" name="Google Shape;341;g1072602bb65_0_62"/>
          <p:cNvPicPr preferRelativeResize="0"/>
          <p:nvPr/>
        </p:nvPicPr>
        <p:blipFill rotWithShape="1">
          <a:blip r:embed="rId5">
            <a:alphaModFix/>
          </a:blip>
          <a:srcRect/>
          <a:stretch/>
        </p:blipFill>
        <p:spPr>
          <a:xfrm>
            <a:off x="14576425" y="2785650"/>
            <a:ext cx="6048200" cy="10621674"/>
          </a:xfrm>
          <a:prstGeom prst="rect">
            <a:avLst/>
          </a:prstGeom>
          <a:noFill/>
          <a:ln w="152400" cap="flat" cmpd="sng">
            <a:solidFill>
              <a:srgbClr val="585858"/>
            </a:solidFill>
            <a:prstDash val="solid"/>
            <a:round/>
            <a:headEnd type="none" w="sm" len="sm"/>
            <a:tailEnd type="none" w="sm" len="sm"/>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45"/>
        <p:cNvGrpSpPr/>
        <p:nvPr/>
      </p:nvGrpSpPr>
      <p:grpSpPr>
        <a:xfrm>
          <a:off x="0" y="0"/>
          <a:ext cx="0" cy="0"/>
          <a:chOff x="0" y="0"/>
          <a:chExt cx="0" cy="0"/>
        </a:xfrm>
      </p:grpSpPr>
      <p:sp>
        <p:nvSpPr>
          <p:cNvPr id="346" name="Google Shape;346;g107cb3bda73_1_62"/>
          <p:cNvSpPr txBox="1">
            <a:spLocks noGrp="1"/>
          </p:cNvSpPr>
          <p:nvPr>
            <p:ph type="body" idx="1"/>
          </p:nvPr>
        </p:nvSpPr>
        <p:spPr>
          <a:xfrm>
            <a:off x="1237400" y="9342800"/>
            <a:ext cx="12377400" cy="3158100"/>
          </a:xfrm>
          <a:prstGeom prst="rect">
            <a:avLst/>
          </a:prstGeom>
          <a:noFill/>
          <a:ln>
            <a:noFill/>
          </a:ln>
        </p:spPr>
        <p:txBody>
          <a:bodyPr spcFirstLastPara="1" wrap="square" lIns="240800" tIns="240800" rIns="240800" bIns="240800" anchor="ctr" anchorCtr="0">
            <a:normAutofit/>
          </a:bodyPr>
          <a:lstStyle/>
          <a:p>
            <a:pPr marL="457200" lvl="0" indent="-419100" algn="l" rtl="0">
              <a:lnSpc>
                <a:spcPct val="115000"/>
              </a:lnSpc>
              <a:spcBef>
                <a:spcPts val="0"/>
              </a:spcBef>
              <a:spcAft>
                <a:spcPts val="0"/>
              </a:spcAft>
              <a:buSzPts val="3000"/>
              <a:buChar char="➔"/>
            </a:pPr>
            <a:r>
              <a:rPr lang="en-US" sz="3000" b="1"/>
              <a:t>Most Vulnerable Ethnicity</a:t>
            </a:r>
            <a:r>
              <a:rPr lang="en-US" sz="3000"/>
              <a:t> represent the ethnicity with the highest case counts in the data for a user selected area and year</a:t>
            </a:r>
            <a:endParaRPr sz="3000"/>
          </a:p>
        </p:txBody>
      </p:sp>
      <p:sp>
        <p:nvSpPr>
          <p:cNvPr id="347" name="Google Shape;347;g107cb3bda73_1_62"/>
          <p:cNvSpPr/>
          <p:nvPr/>
        </p:nvSpPr>
        <p:spPr>
          <a:xfrm>
            <a:off x="1033399" y="1473200"/>
            <a:ext cx="19101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0" i="0" u="none" strike="noStrike" cap="none">
              <a:solidFill>
                <a:srgbClr val="434343"/>
              </a:solidFill>
              <a:latin typeface="Open Sans"/>
              <a:ea typeface="Open Sans"/>
              <a:cs typeface="Open Sans"/>
              <a:sym typeface="Open Sans"/>
            </a:endParaRPr>
          </a:p>
        </p:txBody>
      </p:sp>
      <p:sp>
        <p:nvSpPr>
          <p:cNvPr id="348" name="Google Shape;348;g107cb3bda73_1_62"/>
          <p:cNvSpPr txBox="1"/>
          <p:nvPr/>
        </p:nvSpPr>
        <p:spPr>
          <a:xfrm>
            <a:off x="1237400" y="1568300"/>
            <a:ext cx="18897901" cy="585000"/>
          </a:xfrm>
          <a:prstGeom prst="rect">
            <a:avLst/>
          </a:prstGeom>
          <a:solidFill>
            <a:srgbClr val="1B786E"/>
          </a:solid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chemeClr val="lt1"/>
              </a:buClr>
              <a:buSzPts val="4800"/>
              <a:buFont typeface="Open Sans Light"/>
              <a:buNone/>
            </a:pPr>
            <a:r>
              <a:rPr lang="en-US" sz="3800" b="1" i="0" u="none" strike="noStrike" cap="none">
                <a:solidFill>
                  <a:schemeClr val="lt1"/>
                </a:solidFill>
                <a:latin typeface="Open Sans"/>
                <a:ea typeface="Open Sans"/>
                <a:cs typeface="Open Sans"/>
                <a:sym typeface="Open Sans"/>
              </a:rPr>
              <a:t>Key Metrics</a:t>
            </a:r>
            <a:endParaRPr sz="3800" b="1" i="0" u="none" strike="noStrike" cap="none">
              <a:solidFill>
                <a:srgbClr val="FFFFFF"/>
              </a:solidFill>
              <a:latin typeface="Open Sans"/>
              <a:ea typeface="Open Sans"/>
              <a:cs typeface="Open Sans"/>
              <a:sym typeface="Open Sans"/>
            </a:endParaRPr>
          </a:p>
        </p:txBody>
      </p:sp>
      <p:pic>
        <p:nvPicPr>
          <p:cNvPr id="349" name="Google Shape;349;g107cb3bda73_1_62"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350" name="Google Shape;350;g107cb3bda73_1_62"/>
          <p:cNvSpPr/>
          <p:nvPr/>
        </p:nvSpPr>
        <p:spPr>
          <a:xfrm>
            <a:off x="0" y="1473200"/>
            <a:ext cx="10236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0" i="0" u="none" strike="noStrike" cap="none">
              <a:solidFill>
                <a:srgbClr val="434343"/>
              </a:solidFill>
              <a:latin typeface="Open Sans"/>
              <a:ea typeface="Open Sans"/>
              <a:cs typeface="Open Sans"/>
              <a:sym typeface="Open Sans"/>
            </a:endParaRPr>
          </a:p>
        </p:txBody>
      </p:sp>
      <p:sp>
        <p:nvSpPr>
          <p:cNvPr id="351" name="Google Shape;351;g107cb3bda73_1_62"/>
          <p:cNvSpPr txBox="1"/>
          <p:nvPr/>
        </p:nvSpPr>
        <p:spPr>
          <a:xfrm>
            <a:off x="-1" y="1491349"/>
            <a:ext cx="902400" cy="8004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600" b="0" i="0" u="none" strike="noStrike" cap="none">
                <a:solidFill>
                  <a:srgbClr val="FFFFFF"/>
                </a:solidFill>
                <a:latin typeface="Open Sans ExtraBold"/>
                <a:ea typeface="Open Sans ExtraBold"/>
                <a:cs typeface="Open Sans ExtraBold"/>
                <a:sym typeface="Open Sans ExtraBold"/>
              </a:rPr>
              <a:t>10</a:t>
            </a:r>
            <a:endParaRPr sz="3600" b="0" i="0" u="none" strike="noStrike" cap="none">
              <a:solidFill>
                <a:srgbClr val="FFFFFF"/>
              </a:solidFill>
              <a:latin typeface="Open Sans ExtraBold"/>
              <a:ea typeface="Open Sans ExtraBold"/>
              <a:cs typeface="Open Sans ExtraBold"/>
              <a:sym typeface="Open Sans ExtraBold"/>
            </a:endParaRPr>
          </a:p>
        </p:txBody>
      </p:sp>
      <p:sp>
        <p:nvSpPr>
          <p:cNvPr id="352" name="Google Shape;352;g107cb3bda73_1_62"/>
          <p:cNvSpPr/>
          <p:nvPr/>
        </p:nvSpPr>
        <p:spPr>
          <a:xfrm>
            <a:off x="0" y="786550"/>
            <a:ext cx="201354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C)	  DASHBOARD</a:t>
            </a:r>
            <a:endParaRPr sz="3800" b="1" i="0" u="none" strike="noStrike" cap="none">
              <a:solidFill>
                <a:schemeClr val="lt1"/>
              </a:solidFill>
              <a:latin typeface="Open Sans"/>
              <a:ea typeface="Open Sans"/>
              <a:cs typeface="Open Sans"/>
              <a:sym typeface="Open Sans"/>
            </a:endParaRPr>
          </a:p>
        </p:txBody>
      </p:sp>
      <p:sp>
        <p:nvSpPr>
          <p:cNvPr id="353" name="Google Shape;353;g107cb3bda73_1_62"/>
          <p:cNvSpPr txBox="1">
            <a:spLocks noGrp="1"/>
          </p:cNvSpPr>
          <p:nvPr>
            <p:ph type="body" idx="1"/>
          </p:nvPr>
        </p:nvSpPr>
        <p:spPr>
          <a:xfrm>
            <a:off x="1237400" y="3206850"/>
            <a:ext cx="12377400" cy="3158100"/>
          </a:xfrm>
          <a:prstGeom prst="rect">
            <a:avLst/>
          </a:prstGeom>
          <a:noFill/>
          <a:ln>
            <a:noFill/>
          </a:ln>
        </p:spPr>
        <p:txBody>
          <a:bodyPr spcFirstLastPara="1" wrap="square" lIns="240800" tIns="240800" rIns="240800" bIns="240800" anchor="ctr" anchorCtr="0">
            <a:normAutofit/>
          </a:bodyPr>
          <a:lstStyle/>
          <a:p>
            <a:pPr marL="457200" lvl="0" indent="-419100" algn="l" rtl="0">
              <a:lnSpc>
                <a:spcPct val="115000"/>
              </a:lnSpc>
              <a:spcBef>
                <a:spcPts val="0"/>
              </a:spcBef>
              <a:spcAft>
                <a:spcPts val="0"/>
              </a:spcAft>
              <a:buSzPts val="3000"/>
              <a:buChar char="➔"/>
            </a:pPr>
            <a:r>
              <a:rPr lang="en-US" sz="3000" b="1"/>
              <a:t>Case Resolution Rate</a:t>
            </a:r>
            <a:r>
              <a:rPr lang="en-US" sz="3000"/>
              <a:t> represents the percentage of cases that were resolved for a user selected area and year</a:t>
            </a:r>
            <a:endParaRPr sz="3000"/>
          </a:p>
        </p:txBody>
      </p:sp>
      <p:sp>
        <p:nvSpPr>
          <p:cNvPr id="354" name="Google Shape;354;g107cb3bda73_1_62"/>
          <p:cNvSpPr txBox="1">
            <a:spLocks noGrp="1"/>
          </p:cNvSpPr>
          <p:nvPr>
            <p:ph type="body" idx="1"/>
          </p:nvPr>
        </p:nvSpPr>
        <p:spPr>
          <a:xfrm>
            <a:off x="1237400" y="6047350"/>
            <a:ext cx="12377400" cy="3158100"/>
          </a:xfrm>
          <a:prstGeom prst="rect">
            <a:avLst/>
          </a:prstGeom>
          <a:noFill/>
          <a:ln>
            <a:noFill/>
          </a:ln>
        </p:spPr>
        <p:txBody>
          <a:bodyPr spcFirstLastPara="1" wrap="square" lIns="240800" tIns="240800" rIns="240800" bIns="240800" anchor="ctr" anchorCtr="0">
            <a:normAutofit/>
          </a:bodyPr>
          <a:lstStyle/>
          <a:p>
            <a:pPr marL="457200" lvl="0" indent="-419100" algn="l" rtl="0">
              <a:lnSpc>
                <a:spcPct val="115000"/>
              </a:lnSpc>
              <a:spcBef>
                <a:spcPts val="0"/>
              </a:spcBef>
              <a:spcAft>
                <a:spcPts val="0"/>
              </a:spcAft>
              <a:buSzPts val="3000"/>
              <a:buChar char="➔"/>
            </a:pPr>
            <a:r>
              <a:rPr lang="en-US" sz="3000" b="1"/>
              <a:t>Average Victim Age</a:t>
            </a:r>
            <a:r>
              <a:rPr lang="en-US" sz="3000"/>
              <a:t> represents the average age of victim for a user selected area and year</a:t>
            </a:r>
            <a:endParaRPr sz="3000"/>
          </a:p>
        </p:txBody>
      </p:sp>
      <p:pic>
        <p:nvPicPr>
          <p:cNvPr id="355" name="Google Shape;355;g107cb3bda73_1_62"/>
          <p:cNvPicPr preferRelativeResize="0"/>
          <p:nvPr/>
        </p:nvPicPr>
        <p:blipFill rotWithShape="1">
          <a:blip r:embed="rId5">
            <a:alphaModFix/>
          </a:blip>
          <a:srcRect/>
          <a:stretch/>
        </p:blipFill>
        <p:spPr>
          <a:xfrm>
            <a:off x="15309950" y="3252400"/>
            <a:ext cx="6349350" cy="8748000"/>
          </a:xfrm>
          <a:prstGeom prst="rect">
            <a:avLst/>
          </a:prstGeom>
          <a:noFill/>
          <a:ln w="152400" cap="flat" cmpd="sng">
            <a:solidFill>
              <a:srgbClr val="585858"/>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8"/>
        <p:cNvGrpSpPr/>
        <p:nvPr/>
      </p:nvGrpSpPr>
      <p:grpSpPr>
        <a:xfrm>
          <a:off x="0" y="0"/>
          <a:ext cx="0" cy="0"/>
          <a:chOff x="0" y="0"/>
          <a:chExt cx="0" cy="0"/>
        </a:xfrm>
      </p:grpSpPr>
      <p:sp>
        <p:nvSpPr>
          <p:cNvPr id="89" name="Google Shape;89;p4"/>
          <p:cNvSpPr/>
          <p:nvPr/>
        </p:nvSpPr>
        <p:spPr>
          <a:xfrm>
            <a:off x="911007" y="1473199"/>
            <a:ext cx="14232994" cy="903601"/>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0" i="0" u="none" strike="noStrike" cap="none">
              <a:solidFill>
                <a:srgbClr val="434343"/>
              </a:solidFill>
              <a:latin typeface="Open Sans"/>
              <a:ea typeface="Open Sans"/>
              <a:cs typeface="Open Sans"/>
              <a:sym typeface="Open Sans"/>
            </a:endParaRPr>
          </a:p>
        </p:txBody>
      </p:sp>
      <p:sp>
        <p:nvSpPr>
          <p:cNvPr id="90" name="Google Shape;90;p4"/>
          <p:cNvSpPr txBox="1"/>
          <p:nvPr/>
        </p:nvSpPr>
        <p:spPr>
          <a:xfrm>
            <a:off x="1064406" y="1632509"/>
            <a:ext cx="12327300" cy="585000"/>
          </a:xfrm>
          <a:prstGeom prst="rect">
            <a:avLst/>
          </a:prstGeom>
          <a:solidFill>
            <a:srgbClr val="1B786E"/>
          </a:solid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rgbClr val="FFFFFF"/>
              </a:buClr>
              <a:buSzPts val="4800"/>
              <a:buFont typeface="Open Sans Light"/>
              <a:buNone/>
            </a:pPr>
            <a:r>
              <a:rPr lang="en-US" sz="3800" b="1" i="0" u="none" strike="noStrike" cap="none">
                <a:solidFill>
                  <a:srgbClr val="FFFFFF"/>
                </a:solidFill>
                <a:latin typeface="Open Sans"/>
                <a:ea typeface="Open Sans"/>
                <a:cs typeface="Open Sans"/>
                <a:sym typeface="Open Sans"/>
              </a:rPr>
              <a:t>Focus Statement</a:t>
            </a:r>
            <a:endParaRPr sz="3800" b="1" i="0" u="none" strike="noStrike" cap="none">
              <a:solidFill>
                <a:srgbClr val="000000"/>
              </a:solidFill>
              <a:latin typeface="Arial"/>
              <a:ea typeface="Arial"/>
              <a:cs typeface="Arial"/>
              <a:sym typeface="Arial"/>
            </a:endParaRPr>
          </a:p>
        </p:txBody>
      </p:sp>
      <p:pic>
        <p:nvPicPr>
          <p:cNvPr id="91" name="Google Shape;91;p4" descr="Google Shape;83;p16"/>
          <p:cNvPicPr preferRelativeResize="0"/>
          <p:nvPr/>
        </p:nvPicPr>
        <p:blipFill rotWithShape="1">
          <a:blip r:embed="rId4">
            <a:alphaModFix/>
          </a:blip>
          <a:srcRect/>
          <a:stretch/>
        </p:blipFill>
        <p:spPr>
          <a:xfrm>
            <a:off x="21317798" y="863587"/>
            <a:ext cx="2456603" cy="686435"/>
          </a:xfrm>
          <a:prstGeom prst="rect">
            <a:avLst/>
          </a:prstGeom>
          <a:noFill/>
          <a:ln>
            <a:noFill/>
          </a:ln>
        </p:spPr>
      </p:pic>
      <p:sp>
        <p:nvSpPr>
          <p:cNvPr id="92" name="Google Shape;92;p4"/>
          <p:cNvSpPr/>
          <p:nvPr/>
        </p:nvSpPr>
        <p:spPr>
          <a:xfrm>
            <a:off x="-1" y="1473199"/>
            <a:ext cx="902401" cy="902401"/>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0" i="0" u="none" strike="noStrike" cap="none">
              <a:solidFill>
                <a:srgbClr val="434343"/>
              </a:solidFill>
              <a:latin typeface="Open Sans"/>
              <a:ea typeface="Open Sans"/>
              <a:cs typeface="Open Sans"/>
              <a:sym typeface="Open Sans"/>
            </a:endParaRPr>
          </a:p>
        </p:txBody>
      </p:sp>
      <p:sp>
        <p:nvSpPr>
          <p:cNvPr id="94" name="Google Shape;94;p4"/>
          <p:cNvSpPr txBox="1">
            <a:spLocks noGrp="1"/>
          </p:cNvSpPr>
          <p:nvPr>
            <p:ph type="body" idx="1"/>
          </p:nvPr>
        </p:nvSpPr>
        <p:spPr>
          <a:xfrm>
            <a:off x="902400" y="4179000"/>
            <a:ext cx="10664100" cy="6642000"/>
          </a:xfrm>
          <a:prstGeom prst="rect">
            <a:avLst/>
          </a:prstGeom>
          <a:noFill/>
          <a:ln>
            <a:noFill/>
          </a:ln>
        </p:spPr>
        <p:txBody>
          <a:bodyPr spcFirstLastPara="1" wrap="square" lIns="240800" tIns="240800" rIns="240800" bIns="240800" anchor="t" anchorCtr="0">
            <a:noAutofit/>
          </a:bodyPr>
          <a:lstStyle/>
          <a:p>
            <a:pPr marL="0" lvl="0" indent="0" algn="l" rtl="0">
              <a:lnSpc>
                <a:spcPct val="115000"/>
              </a:lnSpc>
              <a:spcBef>
                <a:spcPts val="0"/>
              </a:spcBef>
              <a:spcAft>
                <a:spcPts val="0"/>
              </a:spcAft>
              <a:buSzPts val="4800"/>
              <a:buNone/>
            </a:pPr>
            <a:r>
              <a:rPr lang="en-US" sz="5100"/>
              <a:t>“ In this project, we investigate historical crime data obtained from the Los Angeles Police Department (LAPD) to explore the victims’ characteristics influencing their likelihood of being targeted for crimes. ”</a:t>
            </a:r>
            <a:endParaRPr sz="5100"/>
          </a:p>
        </p:txBody>
      </p:sp>
      <p:pic>
        <p:nvPicPr>
          <p:cNvPr id="95" name="Google Shape;95;p4"/>
          <p:cNvPicPr preferRelativeResize="0"/>
          <p:nvPr/>
        </p:nvPicPr>
        <p:blipFill rotWithShape="1">
          <a:blip r:embed="rId5">
            <a:alphaModFix/>
          </a:blip>
          <a:srcRect/>
          <a:stretch/>
        </p:blipFill>
        <p:spPr>
          <a:xfrm>
            <a:off x="12500800" y="4271025"/>
            <a:ext cx="11420475" cy="6457950"/>
          </a:xfrm>
          <a:prstGeom prst="rect">
            <a:avLst/>
          </a:prstGeom>
          <a:noFill/>
          <a:ln w="152400" cap="flat" cmpd="sng">
            <a:solidFill>
              <a:srgbClr val="221F20"/>
            </a:solidFill>
            <a:prstDash val="solid"/>
            <a:round/>
            <a:headEnd type="none" w="sm" len="sm"/>
            <a:tailEnd type="none" w="sm" len="sm"/>
          </a:ln>
        </p:spPr>
      </p:pic>
      <p:sp>
        <p:nvSpPr>
          <p:cNvPr id="96" name="Google Shape;96;p4"/>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A)	  INTRODUCTION</a:t>
            </a:r>
            <a:endParaRPr sz="3800" b="1" i="0" u="none" strike="noStrike" cap="none">
              <a:solidFill>
                <a:schemeClr val="lt1"/>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59"/>
        <p:cNvGrpSpPr/>
        <p:nvPr/>
      </p:nvGrpSpPr>
      <p:grpSpPr>
        <a:xfrm>
          <a:off x="0" y="0"/>
          <a:ext cx="0" cy="0"/>
          <a:chOff x="0" y="0"/>
          <a:chExt cx="0" cy="0"/>
        </a:xfrm>
      </p:grpSpPr>
      <p:pic>
        <p:nvPicPr>
          <p:cNvPr id="360" name="Google Shape;360;g105a90fc1de_1_0"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361" name="Google Shape;361;g105a90fc1de_1_0"/>
          <p:cNvSpPr txBox="1">
            <a:spLocks noGrp="1"/>
          </p:cNvSpPr>
          <p:nvPr>
            <p:ph type="body" idx="1"/>
          </p:nvPr>
        </p:nvSpPr>
        <p:spPr>
          <a:xfrm>
            <a:off x="831150" y="3131002"/>
            <a:ext cx="22721701" cy="9481800"/>
          </a:xfrm>
          <a:prstGeom prst="rect">
            <a:avLst/>
          </a:prstGeom>
          <a:noFill/>
          <a:ln>
            <a:noFill/>
          </a:ln>
        </p:spPr>
        <p:txBody>
          <a:bodyPr spcFirstLastPara="1" wrap="square" lIns="240800" tIns="240800" rIns="240800" bIns="240800" anchor="t" anchorCtr="0">
            <a:noAutofit/>
          </a:bodyPr>
          <a:lstStyle/>
          <a:p>
            <a:pPr marL="457200" lvl="0" indent="-419100" algn="l" rtl="0">
              <a:lnSpc>
                <a:spcPct val="115000"/>
              </a:lnSpc>
              <a:spcBef>
                <a:spcPts val="0"/>
              </a:spcBef>
              <a:spcAft>
                <a:spcPts val="0"/>
              </a:spcAft>
              <a:buClr>
                <a:schemeClr val="dk1"/>
              </a:buClr>
              <a:buSzPts val="3000"/>
              <a:buChar char="➔"/>
            </a:pPr>
            <a:r>
              <a:rPr lang="en-US" sz="3000" b="1">
                <a:solidFill>
                  <a:schemeClr val="dk1"/>
                </a:solidFill>
              </a:rPr>
              <a:t>Data Cleaning Process</a:t>
            </a:r>
            <a:endParaRPr sz="3000" b="1">
              <a:solidFill>
                <a:schemeClr val="dk1"/>
              </a:solidFill>
            </a:endParaRPr>
          </a:p>
          <a:p>
            <a:pPr marL="914400" lvl="1" indent="-419100" algn="l" rtl="0">
              <a:lnSpc>
                <a:spcPct val="115000"/>
              </a:lnSpc>
              <a:spcBef>
                <a:spcPts val="0"/>
              </a:spcBef>
              <a:spcAft>
                <a:spcPts val="0"/>
              </a:spcAft>
              <a:buClr>
                <a:schemeClr val="dk1"/>
              </a:buClr>
              <a:buSzPts val="3000"/>
              <a:buChar char="◆"/>
            </a:pPr>
            <a:r>
              <a:rPr lang="en-US" sz="3000">
                <a:solidFill>
                  <a:schemeClr val="dk1"/>
                </a:solidFill>
              </a:rPr>
              <a:t>Values in the ‘Gender’ and ‘Age’ columns were missing</a:t>
            </a:r>
            <a:endParaRPr sz="3000">
              <a:solidFill>
                <a:schemeClr val="dk1"/>
              </a:solidFill>
            </a:endParaRPr>
          </a:p>
          <a:p>
            <a:pPr marL="1371600" lvl="2" indent="-419100" algn="l" rtl="0">
              <a:lnSpc>
                <a:spcPct val="115000"/>
              </a:lnSpc>
              <a:spcBef>
                <a:spcPts val="0"/>
              </a:spcBef>
              <a:spcAft>
                <a:spcPts val="0"/>
              </a:spcAft>
              <a:buClr>
                <a:schemeClr val="dk1"/>
              </a:buClr>
              <a:buSzPts val="3000"/>
              <a:buChar char="●"/>
            </a:pPr>
            <a:r>
              <a:rPr lang="en-US" sz="3000">
                <a:solidFill>
                  <a:schemeClr val="dk1"/>
                </a:solidFill>
              </a:rPr>
              <a:t>‘Gender’ missing value : 0.472%</a:t>
            </a:r>
            <a:endParaRPr sz="3000">
              <a:solidFill>
                <a:schemeClr val="dk1"/>
              </a:solidFill>
            </a:endParaRPr>
          </a:p>
          <a:p>
            <a:pPr marL="1371600" lvl="2" indent="-419100" algn="l" rtl="0">
              <a:lnSpc>
                <a:spcPct val="115000"/>
              </a:lnSpc>
              <a:spcBef>
                <a:spcPts val="0"/>
              </a:spcBef>
              <a:spcAft>
                <a:spcPts val="0"/>
              </a:spcAft>
              <a:buClr>
                <a:schemeClr val="dk1"/>
              </a:buClr>
              <a:buSzPts val="3000"/>
              <a:buChar char="●"/>
            </a:pPr>
            <a:r>
              <a:rPr lang="en-US" sz="3000">
                <a:solidFill>
                  <a:schemeClr val="dk1"/>
                </a:solidFill>
              </a:rPr>
              <a:t>‘Age’ missing values : 0.672%</a:t>
            </a:r>
            <a:endParaRPr sz="3000">
              <a:solidFill>
                <a:schemeClr val="dk1"/>
              </a:solidFill>
            </a:endParaRPr>
          </a:p>
          <a:p>
            <a:pPr marL="914400" lvl="1" indent="-419100" algn="l" rtl="0">
              <a:lnSpc>
                <a:spcPct val="115000"/>
              </a:lnSpc>
              <a:spcBef>
                <a:spcPts val="0"/>
              </a:spcBef>
              <a:spcAft>
                <a:spcPts val="0"/>
              </a:spcAft>
              <a:buClr>
                <a:schemeClr val="dk1"/>
              </a:buClr>
              <a:buSzPts val="3000"/>
              <a:buChar char="◆"/>
            </a:pPr>
            <a:r>
              <a:rPr lang="en-US" sz="3000">
                <a:solidFill>
                  <a:schemeClr val="dk1"/>
                </a:solidFill>
              </a:rPr>
              <a:t>Data for the year 2013 was missing</a:t>
            </a:r>
            <a:endParaRPr sz="3000">
              <a:solidFill>
                <a:schemeClr val="dk1"/>
              </a:solidFill>
            </a:endParaRPr>
          </a:p>
          <a:p>
            <a:pPr marL="914400" lvl="1" indent="-419100" algn="l" rtl="0">
              <a:lnSpc>
                <a:spcPct val="115000"/>
              </a:lnSpc>
              <a:spcBef>
                <a:spcPts val="0"/>
              </a:spcBef>
              <a:spcAft>
                <a:spcPts val="0"/>
              </a:spcAft>
              <a:buClr>
                <a:schemeClr val="dk1"/>
              </a:buClr>
              <a:buSzPts val="3000"/>
              <a:buChar char="◆"/>
            </a:pPr>
            <a:r>
              <a:rPr lang="en-US" sz="3000">
                <a:solidFill>
                  <a:schemeClr val="dk1"/>
                </a:solidFill>
              </a:rPr>
              <a:t>Precinct Longitude and Latitude missing values (reconciled)</a:t>
            </a:r>
            <a:endParaRPr sz="3000">
              <a:solidFill>
                <a:schemeClr val="dk1"/>
              </a:solidFill>
            </a:endParaRPr>
          </a:p>
          <a:p>
            <a:pPr marL="914400" lvl="0" indent="0" algn="l" rtl="0">
              <a:lnSpc>
                <a:spcPct val="115000"/>
              </a:lnSpc>
              <a:spcBef>
                <a:spcPts val="0"/>
              </a:spcBef>
              <a:spcAft>
                <a:spcPts val="0"/>
              </a:spcAft>
              <a:buSzPts val="4800"/>
              <a:buNone/>
            </a:pPr>
            <a:endParaRPr sz="3000">
              <a:solidFill>
                <a:schemeClr val="dk1"/>
              </a:solidFill>
            </a:endParaRPr>
          </a:p>
          <a:p>
            <a:pPr marL="914400" lvl="0" indent="0" algn="l" rtl="0">
              <a:lnSpc>
                <a:spcPct val="115000"/>
              </a:lnSpc>
              <a:spcBef>
                <a:spcPts val="0"/>
              </a:spcBef>
              <a:spcAft>
                <a:spcPts val="0"/>
              </a:spcAft>
              <a:buSzPts val="4800"/>
              <a:buNone/>
            </a:pPr>
            <a:endParaRPr sz="3000">
              <a:solidFill>
                <a:schemeClr val="dk1"/>
              </a:solidFill>
            </a:endParaRPr>
          </a:p>
          <a:p>
            <a:pPr marL="457200" lvl="0" indent="-419100" algn="l" rtl="0">
              <a:lnSpc>
                <a:spcPct val="115000"/>
              </a:lnSpc>
              <a:spcBef>
                <a:spcPts val="0"/>
              </a:spcBef>
              <a:spcAft>
                <a:spcPts val="0"/>
              </a:spcAft>
              <a:buClr>
                <a:schemeClr val="dk1"/>
              </a:buClr>
              <a:buSzPts val="3000"/>
              <a:buChar char="➔"/>
            </a:pPr>
            <a:r>
              <a:rPr lang="en-US" sz="3000" b="1">
                <a:solidFill>
                  <a:schemeClr val="dk1"/>
                </a:solidFill>
              </a:rPr>
              <a:t>Data Generating Process</a:t>
            </a:r>
            <a:endParaRPr sz="3000" b="1">
              <a:solidFill>
                <a:schemeClr val="dk1"/>
              </a:solidFill>
            </a:endParaRPr>
          </a:p>
          <a:p>
            <a:pPr marL="914400" lvl="1" indent="-419100" algn="l" rtl="0">
              <a:lnSpc>
                <a:spcPct val="115000"/>
              </a:lnSpc>
              <a:spcBef>
                <a:spcPts val="0"/>
              </a:spcBef>
              <a:spcAft>
                <a:spcPts val="0"/>
              </a:spcAft>
              <a:buClr>
                <a:schemeClr val="dk1"/>
              </a:buClr>
              <a:buSzPts val="3000"/>
              <a:buChar char="◆"/>
            </a:pPr>
            <a:r>
              <a:rPr lang="en-US" sz="3000">
                <a:solidFill>
                  <a:schemeClr val="dk1"/>
                </a:solidFill>
              </a:rPr>
              <a:t>Only reported cases were present, unreported cases with LAPD are missing</a:t>
            </a:r>
            <a:endParaRPr sz="3000">
              <a:solidFill>
                <a:schemeClr val="dk1"/>
              </a:solidFill>
            </a:endParaRPr>
          </a:p>
        </p:txBody>
      </p:sp>
      <p:sp>
        <p:nvSpPr>
          <p:cNvPr id="362" name="Google Shape;362;g105a90fc1de_1_0"/>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D)	  CHALLENGES</a:t>
            </a:r>
            <a:endParaRPr sz="3800" b="1" i="0" u="none" strike="noStrike" cap="none">
              <a:solidFill>
                <a:schemeClr val="lt1"/>
              </a:solidFill>
              <a:latin typeface="Open Sans"/>
              <a:ea typeface="Open Sans"/>
              <a:cs typeface="Open Sans"/>
              <a:sym typeface="Open Sans"/>
            </a:endParaRPr>
          </a:p>
        </p:txBody>
      </p:sp>
      <p:sp>
        <p:nvSpPr>
          <p:cNvPr id="363" name="Google Shape;363;g105a90fc1de_1_0"/>
          <p:cNvSpPr/>
          <p:nvPr/>
        </p:nvSpPr>
        <p:spPr>
          <a:xfrm>
            <a:off x="911000" y="1473200"/>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1" i="0" u="none" strike="noStrike" cap="none">
              <a:solidFill>
                <a:srgbClr val="434343"/>
              </a:solidFill>
              <a:latin typeface="Open Sans"/>
              <a:ea typeface="Open Sans"/>
              <a:cs typeface="Open Sans"/>
              <a:sym typeface="Open Sans"/>
            </a:endParaRPr>
          </a:p>
        </p:txBody>
      </p:sp>
      <p:sp>
        <p:nvSpPr>
          <p:cNvPr id="364" name="Google Shape;364;g105a90fc1de_1_0"/>
          <p:cNvSpPr txBox="1"/>
          <p:nvPr/>
        </p:nvSpPr>
        <p:spPr>
          <a:xfrm>
            <a:off x="1152200" y="1632500"/>
            <a:ext cx="13991700" cy="585000"/>
          </a:xfrm>
          <a:prstGeom prst="rect">
            <a:avLst/>
          </a:prstGeom>
          <a:solidFill>
            <a:srgbClr val="1B786E"/>
          </a:solid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chemeClr val="lt1"/>
              </a:buClr>
              <a:buSzPts val="4800"/>
              <a:buFont typeface="Open Sans Light"/>
              <a:buNone/>
            </a:pPr>
            <a:r>
              <a:rPr lang="en-US" sz="3800" b="1" i="0" u="none" strike="noStrike" cap="none">
                <a:solidFill>
                  <a:schemeClr val="lt1"/>
                </a:solidFill>
                <a:latin typeface="Open Sans"/>
                <a:ea typeface="Open Sans"/>
                <a:cs typeface="Open Sans"/>
                <a:sym typeface="Open Sans"/>
              </a:rPr>
              <a:t>EDA</a:t>
            </a:r>
            <a:endParaRPr sz="3800" b="1" i="0" u="none" strike="noStrike" cap="none">
              <a:solidFill>
                <a:srgbClr val="000000"/>
              </a:solidFill>
              <a:latin typeface="Arial"/>
              <a:ea typeface="Arial"/>
              <a:cs typeface="Arial"/>
              <a:sym typeface="Arial"/>
            </a:endParaRPr>
          </a:p>
        </p:txBody>
      </p:sp>
      <p:sp>
        <p:nvSpPr>
          <p:cNvPr id="365" name="Google Shape;365;g105a90fc1de_1_0"/>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366" name="Google Shape;366;g105a90fc1de_1_0"/>
          <p:cNvSpPr txBox="1"/>
          <p:nvPr/>
        </p:nvSpPr>
        <p:spPr>
          <a:xfrm>
            <a:off x="-1" y="1491349"/>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endParaRPr sz="3800" b="0" i="0" u="none" strike="noStrike" cap="none">
              <a:solidFill>
                <a:srgbClr val="FFFFFF"/>
              </a:solidFill>
              <a:latin typeface="Open Sans ExtraBold"/>
              <a:ea typeface="Open Sans ExtraBold"/>
              <a:cs typeface="Open Sans ExtraBold"/>
              <a:sym typeface="Open Sans ExtraBo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370"/>
        <p:cNvGrpSpPr/>
        <p:nvPr/>
      </p:nvGrpSpPr>
      <p:grpSpPr>
        <a:xfrm>
          <a:off x="0" y="0"/>
          <a:ext cx="0" cy="0"/>
          <a:chOff x="0" y="0"/>
          <a:chExt cx="0" cy="0"/>
        </a:xfrm>
      </p:grpSpPr>
      <p:pic>
        <p:nvPicPr>
          <p:cNvPr id="371" name="Google Shape;371;g105a90fc1de_2_47"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372" name="Google Shape;372;g105a90fc1de_2_47"/>
          <p:cNvSpPr txBox="1">
            <a:spLocks noGrp="1"/>
          </p:cNvSpPr>
          <p:nvPr>
            <p:ph type="body" idx="1"/>
          </p:nvPr>
        </p:nvSpPr>
        <p:spPr>
          <a:xfrm>
            <a:off x="831150" y="3131002"/>
            <a:ext cx="22721701" cy="9481800"/>
          </a:xfrm>
          <a:prstGeom prst="rect">
            <a:avLst/>
          </a:prstGeom>
          <a:noFill/>
          <a:ln w="9525" cap="flat" cmpd="sng">
            <a:solidFill>
              <a:srgbClr val="221F20"/>
            </a:solidFill>
            <a:prstDash val="solid"/>
            <a:round/>
            <a:headEnd type="none" w="sm" len="sm"/>
            <a:tailEnd type="none" w="sm" len="sm"/>
          </a:ln>
        </p:spPr>
        <p:txBody>
          <a:bodyPr spcFirstLastPara="1" wrap="square" lIns="240800" tIns="240800" rIns="240800" bIns="240800" anchor="t" anchorCtr="0">
            <a:noAutofit/>
          </a:bodyPr>
          <a:lstStyle/>
          <a:p>
            <a:pPr marL="457200" lvl="0" indent="-419100" algn="l" rtl="0">
              <a:lnSpc>
                <a:spcPct val="115000"/>
              </a:lnSpc>
              <a:spcBef>
                <a:spcPts val="0"/>
              </a:spcBef>
              <a:spcAft>
                <a:spcPts val="0"/>
              </a:spcAft>
              <a:buClr>
                <a:schemeClr val="dk1"/>
              </a:buClr>
              <a:buSzPts val="3000"/>
              <a:buChar char="➢"/>
            </a:pPr>
            <a:r>
              <a:rPr lang="en-US" sz="3000">
                <a:solidFill>
                  <a:srgbClr val="221F20"/>
                </a:solidFill>
              </a:rPr>
              <a:t>Article:</a:t>
            </a:r>
            <a:r>
              <a:rPr lang="en-US"/>
              <a:t> </a:t>
            </a:r>
            <a:endParaRPr/>
          </a:p>
          <a:p>
            <a:pPr marL="457200" lvl="0" indent="0" algn="l" rtl="0">
              <a:lnSpc>
                <a:spcPct val="115000"/>
              </a:lnSpc>
              <a:spcBef>
                <a:spcPts val="0"/>
              </a:spcBef>
              <a:spcAft>
                <a:spcPts val="0"/>
              </a:spcAft>
              <a:buSzPts val="4800"/>
              <a:buNone/>
            </a:pPr>
            <a:r>
              <a:rPr lang="en-US" sz="3000" u="sng">
                <a:solidFill>
                  <a:schemeClr val="hlink"/>
                </a:solidFill>
                <a:hlinkClick r:id="rId5"/>
              </a:rPr>
              <a:t>https://www.latimes.com/local/la-me-crimestats-lapd-20140810-story.html</a:t>
            </a:r>
            <a:endParaRPr sz="3000">
              <a:solidFill>
                <a:schemeClr val="dk1"/>
              </a:solidFill>
            </a:endParaRPr>
          </a:p>
          <a:p>
            <a:pPr marL="0" lvl="0" indent="0" algn="l" rtl="0">
              <a:lnSpc>
                <a:spcPct val="115000"/>
              </a:lnSpc>
              <a:spcBef>
                <a:spcPts val="0"/>
              </a:spcBef>
              <a:spcAft>
                <a:spcPts val="0"/>
              </a:spcAft>
              <a:buSzPts val="4800"/>
              <a:buNone/>
            </a:pPr>
            <a:endParaRPr sz="3000">
              <a:solidFill>
                <a:schemeClr val="dk1"/>
              </a:solidFill>
            </a:endParaRPr>
          </a:p>
          <a:p>
            <a:pPr marL="457200" lvl="0" indent="-419100" algn="l" rtl="0">
              <a:lnSpc>
                <a:spcPct val="115000"/>
              </a:lnSpc>
              <a:spcBef>
                <a:spcPts val="0"/>
              </a:spcBef>
              <a:spcAft>
                <a:spcPts val="0"/>
              </a:spcAft>
              <a:buClr>
                <a:schemeClr val="dk1"/>
              </a:buClr>
              <a:buSzPts val="3000"/>
              <a:buChar char="➢"/>
            </a:pPr>
            <a:r>
              <a:rPr lang="en-US" sz="3000">
                <a:solidFill>
                  <a:srgbClr val="221F20"/>
                </a:solidFill>
              </a:rPr>
              <a:t>Dataset:</a:t>
            </a:r>
            <a:r>
              <a:rPr lang="en-US" sz="3000">
                <a:solidFill>
                  <a:schemeClr val="dk1"/>
                </a:solidFill>
              </a:rPr>
              <a:t> </a:t>
            </a:r>
            <a:endParaRPr sz="3000">
              <a:solidFill>
                <a:schemeClr val="dk1"/>
              </a:solidFill>
            </a:endParaRPr>
          </a:p>
          <a:p>
            <a:pPr marL="457200" lvl="0" indent="0" algn="l" rtl="0">
              <a:lnSpc>
                <a:spcPct val="115000"/>
              </a:lnSpc>
              <a:spcBef>
                <a:spcPts val="0"/>
              </a:spcBef>
              <a:spcAft>
                <a:spcPts val="0"/>
              </a:spcAft>
              <a:buSzPts val="4800"/>
              <a:buNone/>
            </a:pPr>
            <a:r>
              <a:rPr lang="en-US" sz="3000" u="sng">
                <a:solidFill>
                  <a:schemeClr val="hlink"/>
                </a:solidFill>
                <a:hlinkClick r:id="rId6"/>
              </a:rPr>
              <a:t>https://data.lacity.org/Public-Safety/Crime-Data-from-2010-to-2019/63jg-8b9z</a:t>
            </a:r>
            <a:endParaRPr sz="3000">
              <a:solidFill>
                <a:schemeClr val="dk1"/>
              </a:solidFill>
            </a:endParaRPr>
          </a:p>
          <a:p>
            <a:pPr marL="457200" lvl="0" indent="0" algn="l" rtl="0">
              <a:lnSpc>
                <a:spcPct val="115000"/>
              </a:lnSpc>
              <a:spcBef>
                <a:spcPts val="0"/>
              </a:spcBef>
              <a:spcAft>
                <a:spcPts val="0"/>
              </a:spcAft>
              <a:buSzPts val="4800"/>
              <a:buNone/>
            </a:pPr>
            <a:endParaRPr sz="3000">
              <a:solidFill>
                <a:schemeClr val="dk1"/>
              </a:solidFill>
            </a:endParaRPr>
          </a:p>
          <a:p>
            <a:pPr marL="457200" lvl="0" indent="-419100" algn="l" rtl="0">
              <a:lnSpc>
                <a:spcPct val="115000"/>
              </a:lnSpc>
              <a:spcBef>
                <a:spcPts val="0"/>
              </a:spcBef>
              <a:spcAft>
                <a:spcPts val="0"/>
              </a:spcAft>
              <a:buClr>
                <a:srgbClr val="221F20"/>
              </a:buClr>
              <a:buSzPts val="3000"/>
              <a:buChar char="➢"/>
            </a:pPr>
            <a:r>
              <a:rPr lang="en-US" sz="3000">
                <a:solidFill>
                  <a:srgbClr val="221F20"/>
                </a:solidFill>
              </a:rPr>
              <a:t>Dataset: </a:t>
            </a:r>
            <a:endParaRPr sz="3000">
              <a:solidFill>
                <a:srgbClr val="221F20"/>
              </a:solidFill>
            </a:endParaRPr>
          </a:p>
          <a:p>
            <a:pPr marL="457200" lvl="0" indent="0" algn="l" rtl="0">
              <a:lnSpc>
                <a:spcPct val="115000"/>
              </a:lnSpc>
              <a:spcBef>
                <a:spcPts val="0"/>
              </a:spcBef>
              <a:spcAft>
                <a:spcPts val="0"/>
              </a:spcAft>
              <a:buSzPts val="4800"/>
              <a:buNone/>
            </a:pPr>
            <a:r>
              <a:rPr lang="en-US" sz="3000" u="sng">
                <a:solidFill>
                  <a:schemeClr val="hlink"/>
                </a:solidFill>
                <a:hlinkClick r:id="rId7"/>
              </a:rPr>
              <a:t>Crime Data from 2020 to Present | Los Angeles - Open Data Portal</a:t>
            </a:r>
            <a:endParaRPr sz="3000">
              <a:solidFill>
                <a:srgbClr val="221F20"/>
              </a:solidFill>
            </a:endParaRPr>
          </a:p>
          <a:p>
            <a:pPr marL="0" lvl="0" indent="0" algn="l" rtl="0">
              <a:lnSpc>
                <a:spcPct val="115000"/>
              </a:lnSpc>
              <a:spcBef>
                <a:spcPts val="0"/>
              </a:spcBef>
              <a:spcAft>
                <a:spcPts val="0"/>
              </a:spcAft>
              <a:buSzPts val="4800"/>
              <a:buNone/>
            </a:pPr>
            <a:endParaRPr sz="3000">
              <a:solidFill>
                <a:schemeClr val="dk1"/>
              </a:solidFill>
            </a:endParaRPr>
          </a:p>
          <a:p>
            <a:pPr marL="457200" lvl="0" indent="-419100" algn="l" rtl="0">
              <a:lnSpc>
                <a:spcPct val="115000"/>
              </a:lnSpc>
              <a:spcBef>
                <a:spcPts val="0"/>
              </a:spcBef>
              <a:spcAft>
                <a:spcPts val="0"/>
              </a:spcAft>
              <a:buClr>
                <a:schemeClr val="dk1"/>
              </a:buClr>
              <a:buSzPts val="3000"/>
              <a:buChar char="➢"/>
            </a:pPr>
            <a:r>
              <a:rPr lang="en-US" sz="3000">
                <a:solidFill>
                  <a:schemeClr val="dk1"/>
                </a:solidFill>
              </a:rPr>
              <a:t>Plotly:</a:t>
            </a:r>
            <a:endParaRPr sz="3000">
              <a:solidFill>
                <a:schemeClr val="dk1"/>
              </a:solidFill>
            </a:endParaRPr>
          </a:p>
          <a:p>
            <a:pPr marL="457200" lvl="0" indent="0" algn="l" rtl="0">
              <a:lnSpc>
                <a:spcPct val="115000"/>
              </a:lnSpc>
              <a:spcBef>
                <a:spcPts val="0"/>
              </a:spcBef>
              <a:spcAft>
                <a:spcPts val="0"/>
              </a:spcAft>
              <a:buSzPts val="4800"/>
              <a:buNone/>
            </a:pPr>
            <a:r>
              <a:rPr lang="en-US" sz="3000" u="sng">
                <a:solidFill>
                  <a:schemeClr val="hlink"/>
                </a:solidFill>
                <a:hlinkClick r:id="rId8"/>
              </a:rPr>
              <a:t>https://plotly.com/python/</a:t>
            </a:r>
            <a:endParaRPr sz="3000">
              <a:solidFill>
                <a:schemeClr val="dk1"/>
              </a:solidFill>
            </a:endParaRPr>
          </a:p>
          <a:p>
            <a:pPr marL="457200" lvl="0" indent="0" algn="l" rtl="0">
              <a:lnSpc>
                <a:spcPct val="115000"/>
              </a:lnSpc>
              <a:spcBef>
                <a:spcPts val="0"/>
              </a:spcBef>
              <a:spcAft>
                <a:spcPts val="0"/>
              </a:spcAft>
              <a:buSzPts val="4800"/>
              <a:buNone/>
            </a:pPr>
            <a:endParaRPr sz="3000">
              <a:solidFill>
                <a:schemeClr val="dk1"/>
              </a:solidFill>
            </a:endParaRPr>
          </a:p>
          <a:p>
            <a:pPr marL="457200" lvl="0" indent="0" algn="l" rtl="0">
              <a:lnSpc>
                <a:spcPct val="115000"/>
              </a:lnSpc>
              <a:spcBef>
                <a:spcPts val="0"/>
              </a:spcBef>
              <a:spcAft>
                <a:spcPts val="0"/>
              </a:spcAft>
              <a:buSzPts val="4800"/>
              <a:buNone/>
            </a:pPr>
            <a:endParaRPr sz="3000">
              <a:solidFill>
                <a:schemeClr val="dk1"/>
              </a:solidFill>
            </a:endParaRPr>
          </a:p>
          <a:p>
            <a:pPr marL="0" lvl="0" indent="0" algn="l" rtl="0">
              <a:lnSpc>
                <a:spcPct val="115000"/>
              </a:lnSpc>
              <a:spcBef>
                <a:spcPts val="0"/>
              </a:spcBef>
              <a:spcAft>
                <a:spcPts val="0"/>
              </a:spcAft>
              <a:buSzPts val="4800"/>
              <a:buNone/>
            </a:pPr>
            <a:endParaRPr sz="3000">
              <a:solidFill>
                <a:schemeClr val="dk1"/>
              </a:solidFill>
            </a:endParaRPr>
          </a:p>
        </p:txBody>
      </p:sp>
      <p:sp>
        <p:nvSpPr>
          <p:cNvPr id="373" name="Google Shape;373;g105a90fc1de_2_47"/>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E)	  APPENDIX</a:t>
            </a:r>
            <a:endParaRPr sz="3800" b="1" i="0" u="none" strike="noStrike" cap="none">
              <a:solidFill>
                <a:schemeClr val="lt1"/>
              </a:solidFill>
              <a:latin typeface="Open Sans"/>
              <a:ea typeface="Open Sans"/>
              <a:cs typeface="Open Sans"/>
              <a:sym typeface="Open Sans"/>
            </a:endParaRPr>
          </a:p>
        </p:txBody>
      </p:sp>
      <p:sp>
        <p:nvSpPr>
          <p:cNvPr id="374" name="Google Shape;374;g105a90fc1de_2_47"/>
          <p:cNvSpPr/>
          <p:nvPr/>
        </p:nvSpPr>
        <p:spPr>
          <a:xfrm>
            <a:off x="911000" y="1473200"/>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1" i="0" u="none" strike="noStrike" cap="none">
              <a:solidFill>
                <a:srgbClr val="434343"/>
              </a:solidFill>
              <a:latin typeface="Open Sans"/>
              <a:ea typeface="Open Sans"/>
              <a:cs typeface="Open Sans"/>
              <a:sym typeface="Open Sans"/>
            </a:endParaRPr>
          </a:p>
        </p:txBody>
      </p:sp>
      <p:sp>
        <p:nvSpPr>
          <p:cNvPr id="375" name="Google Shape;375;g105a90fc1de_2_47"/>
          <p:cNvSpPr txBox="1"/>
          <p:nvPr/>
        </p:nvSpPr>
        <p:spPr>
          <a:xfrm>
            <a:off x="1152200" y="1632500"/>
            <a:ext cx="13991700" cy="585000"/>
          </a:xfrm>
          <a:prstGeom prst="rect">
            <a:avLst/>
          </a:prstGeom>
          <a:solidFill>
            <a:srgbClr val="1B786E"/>
          </a:solid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chemeClr val="lt1"/>
              </a:buClr>
              <a:buSzPts val="4800"/>
              <a:buFont typeface="Open Sans Light"/>
              <a:buNone/>
            </a:pPr>
            <a:r>
              <a:rPr lang="en-US" sz="3800" b="1" i="0" u="none" strike="noStrike" cap="none">
                <a:solidFill>
                  <a:schemeClr val="lt1"/>
                </a:solidFill>
                <a:latin typeface="Open Sans"/>
                <a:ea typeface="Open Sans"/>
                <a:cs typeface="Open Sans"/>
                <a:sym typeface="Open Sans"/>
              </a:rPr>
              <a:t>Sources and References</a:t>
            </a:r>
            <a:endParaRPr sz="3800" b="1" i="0" u="none" strike="noStrike" cap="none">
              <a:solidFill>
                <a:srgbClr val="000000"/>
              </a:solidFill>
              <a:latin typeface="Arial"/>
              <a:ea typeface="Arial"/>
              <a:cs typeface="Arial"/>
              <a:sym typeface="Arial"/>
            </a:endParaRPr>
          </a:p>
        </p:txBody>
      </p:sp>
      <p:sp>
        <p:nvSpPr>
          <p:cNvPr id="376" name="Google Shape;376;g105a90fc1de_2_47"/>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377" name="Google Shape;377;g105a90fc1de_2_47"/>
          <p:cNvSpPr txBox="1"/>
          <p:nvPr/>
        </p:nvSpPr>
        <p:spPr>
          <a:xfrm>
            <a:off x="-1" y="1491349"/>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endParaRPr sz="3800" b="0" i="0" u="none" strike="noStrike" cap="none">
              <a:solidFill>
                <a:srgbClr val="FFFFFF"/>
              </a:solidFill>
              <a:latin typeface="Open Sans ExtraBold"/>
              <a:ea typeface="Open Sans ExtraBold"/>
              <a:cs typeface="Open Sans ExtraBold"/>
              <a:sym typeface="Open Sans ExtraBo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0"/>
        <p:cNvGrpSpPr/>
        <p:nvPr/>
      </p:nvGrpSpPr>
      <p:grpSpPr>
        <a:xfrm>
          <a:off x="0" y="0"/>
          <a:ext cx="0" cy="0"/>
          <a:chOff x="0" y="0"/>
          <a:chExt cx="0" cy="0"/>
        </a:xfrm>
      </p:grpSpPr>
      <p:sp>
        <p:nvSpPr>
          <p:cNvPr id="101" name="Google Shape;101;g107cb3bda73_1_38"/>
          <p:cNvSpPr/>
          <p:nvPr/>
        </p:nvSpPr>
        <p:spPr>
          <a:xfrm>
            <a:off x="9233650" y="4462200"/>
            <a:ext cx="14952300" cy="6654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g107cb3bda73_1_38"/>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endParaRPr sz="3800" b="0" i="0" u="none" strike="noStrike" cap="none">
              <a:solidFill>
                <a:srgbClr val="434343"/>
              </a:solidFill>
              <a:latin typeface="Open Sans"/>
              <a:ea typeface="Open Sans"/>
              <a:cs typeface="Open Sans"/>
              <a:sym typeface="Open Sans"/>
            </a:endParaRPr>
          </a:p>
        </p:txBody>
      </p:sp>
      <p:sp>
        <p:nvSpPr>
          <p:cNvPr id="103" name="Google Shape;103;g107cb3bda73_1_38"/>
          <p:cNvSpPr txBox="1"/>
          <p:nvPr/>
        </p:nvSpPr>
        <p:spPr>
          <a:xfrm>
            <a:off x="1064406" y="1632509"/>
            <a:ext cx="12327300" cy="585000"/>
          </a:xfrm>
          <a:prstGeom prst="rect">
            <a:avLst/>
          </a:prstGeom>
          <a:solidFill>
            <a:srgbClr val="1B786E"/>
          </a:solidFill>
          <a:ln>
            <a:noFill/>
          </a:ln>
        </p:spPr>
        <p:txBody>
          <a:bodyPr spcFirstLastPara="1" wrap="square" lIns="0" tIns="0" rIns="0" bIns="0" anchor="t" anchorCtr="0">
            <a:spAutoFit/>
          </a:bodyPr>
          <a:lstStyle/>
          <a:p>
            <a:pPr marL="0" marR="0" lvl="0" indent="0" algn="l" rtl="0">
              <a:lnSpc>
                <a:spcPct val="150000"/>
              </a:lnSpc>
              <a:spcBef>
                <a:spcPts val="0"/>
              </a:spcBef>
              <a:spcAft>
                <a:spcPts val="0"/>
              </a:spcAft>
              <a:buClr>
                <a:srgbClr val="FFFFFF"/>
              </a:buClr>
              <a:buSzPts val="4800"/>
              <a:buFont typeface="Open Sans Light"/>
              <a:buNone/>
            </a:pPr>
            <a:r>
              <a:rPr lang="en-US" sz="3800" b="1" i="0" u="none" strike="noStrike" cap="none">
                <a:solidFill>
                  <a:srgbClr val="FFFFFF"/>
                </a:solidFill>
                <a:latin typeface="Open Sans"/>
                <a:ea typeface="Open Sans"/>
                <a:cs typeface="Open Sans"/>
                <a:sym typeface="Open Sans"/>
              </a:rPr>
              <a:t>The Data Set</a:t>
            </a:r>
            <a:endParaRPr sz="3800" b="1" i="0" u="none" strike="noStrike" cap="none">
              <a:solidFill>
                <a:srgbClr val="000000"/>
              </a:solidFill>
              <a:latin typeface="Arial"/>
              <a:ea typeface="Arial"/>
              <a:cs typeface="Arial"/>
              <a:sym typeface="Arial"/>
            </a:endParaRPr>
          </a:p>
        </p:txBody>
      </p:sp>
      <p:pic>
        <p:nvPicPr>
          <p:cNvPr id="104" name="Google Shape;104;g107cb3bda73_1_38"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105" name="Google Shape;105;g107cb3bda73_1_38"/>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0" i="0" u="none" strike="noStrike" cap="none">
              <a:solidFill>
                <a:srgbClr val="434343"/>
              </a:solidFill>
              <a:latin typeface="Open Sans"/>
              <a:ea typeface="Open Sans"/>
              <a:cs typeface="Open Sans"/>
              <a:sym typeface="Open Sans"/>
            </a:endParaRPr>
          </a:p>
        </p:txBody>
      </p:sp>
      <p:sp>
        <p:nvSpPr>
          <p:cNvPr id="106" name="Google Shape;106;g107cb3bda73_1_38"/>
          <p:cNvSpPr txBox="1"/>
          <p:nvPr/>
        </p:nvSpPr>
        <p:spPr>
          <a:xfrm>
            <a:off x="0" y="1491350"/>
            <a:ext cx="902400" cy="8004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600" b="0" i="0" u="none" strike="noStrike" cap="none">
                <a:solidFill>
                  <a:srgbClr val="FFFFFF"/>
                </a:solidFill>
                <a:latin typeface="Open Sans ExtraBold"/>
                <a:ea typeface="Open Sans ExtraBold"/>
                <a:cs typeface="Open Sans ExtraBold"/>
                <a:sym typeface="Open Sans ExtraBold"/>
              </a:rPr>
              <a:t>1</a:t>
            </a:r>
            <a:endParaRPr sz="3800" b="0" i="0" u="none" strike="noStrike" cap="none">
              <a:solidFill>
                <a:srgbClr val="000000"/>
              </a:solidFill>
              <a:latin typeface="Arial"/>
              <a:ea typeface="Arial"/>
              <a:cs typeface="Arial"/>
              <a:sym typeface="Arial"/>
            </a:endParaRPr>
          </a:p>
        </p:txBody>
      </p:sp>
      <p:sp>
        <p:nvSpPr>
          <p:cNvPr id="107" name="Google Shape;107;g107cb3bda73_1_38"/>
          <p:cNvSpPr txBox="1">
            <a:spLocks noGrp="1"/>
          </p:cNvSpPr>
          <p:nvPr>
            <p:ph type="body" idx="1"/>
          </p:nvPr>
        </p:nvSpPr>
        <p:spPr>
          <a:xfrm>
            <a:off x="522225" y="3461250"/>
            <a:ext cx="8520600" cy="8655900"/>
          </a:xfrm>
          <a:prstGeom prst="rect">
            <a:avLst/>
          </a:prstGeom>
          <a:noFill/>
          <a:ln>
            <a:noFill/>
          </a:ln>
        </p:spPr>
        <p:txBody>
          <a:bodyPr spcFirstLastPara="1" wrap="square" lIns="240800" tIns="240800" rIns="240800" bIns="240800" anchor="ctr" anchorCtr="0">
            <a:noAutofit/>
          </a:bodyPr>
          <a:lstStyle/>
          <a:p>
            <a:pPr marL="457200" lvl="0" indent="-419100" algn="l" rtl="0">
              <a:lnSpc>
                <a:spcPct val="115000"/>
              </a:lnSpc>
              <a:spcBef>
                <a:spcPts val="0"/>
              </a:spcBef>
              <a:spcAft>
                <a:spcPts val="0"/>
              </a:spcAft>
              <a:buSzPts val="3000"/>
              <a:buChar char="➔"/>
            </a:pPr>
            <a:r>
              <a:rPr lang="en-US" sz="3000"/>
              <a:t>The data set includes crime information for LA county from 2010 to 2021.</a:t>
            </a:r>
            <a:endParaRPr sz="3000"/>
          </a:p>
          <a:p>
            <a:pPr marL="4572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The raw data set consists of 2.1 million rows and 29 columns with granularity at the individual incident level.</a:t>
            </a:r>
            <a:endParaRPr sz="3000"/>
          </a:p>
          <a:p>
            <a:pPr marL="4572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The information that we chose to focus on can be found in the following columns:</a:t>
            </a:r>
            <a:endParaRPr sz="3000"/>
          </a:p>
          <a:p>
            <a:pPr marL="914400" lvl="1" indent="-419100" algn="l" rtl="0">
              <a:lnSpc>
                <a:spcPct val="115000"/>
              </a:lnSpc>
              <a:spcBef>
                <a:spcPts val="0"/>
              </a:spcBef>
              <a:spcAft>
                <a:spcPts val="0"/>
              </a:spcAft>
              <a:buSzPts val="3000"/>
              <a:buChar char="◆"/>
            </a:pPr>
            <a:r>
              <a:rPr lang="en-US" sz="3000"/>
              <a:t>DR_NO, DATE OCC, TIME OCC, AREA, AREA NAME, Part 1-2, Vict Age, Vict Sex, Vict Descent, Weapon Desc, Status</a:t>
            </a:r>
            <a:endParaRPr sz="3000"/>
          </a:p>
        </p:txBody>
      </p:sp>
      <p:sp>
        <p:nvSpPr>
          <p:cNvPr id="108" name="Google Shape;108;g107cb3bda73_1_38"/>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B)	  EXPLORATORY DATA ANALYSIS</a:t>
            </a:r>
            <a:endParaRPr sz="3800" b="1" i="0" u="none" strike="noStrike" cap="none">
              <a:solidFill>
                <a:schemeClr val="lt1"/>
              </a:solidFill>
              <a:latin typeface="Open Sans"/>
              <a:ea typeface="Open Sans"/>
              <a:cs typeface="Open Sans"/>
              <a:sym typeface="Open Sans"/>
            </a:endParaRPr>
          </a:p>
        </p:txBody>
      </p:sp>
      <p:pic>
        <p:nvPicPr>
          <p:cNvPr id="109" name="Google Shape;109;g107cb3bda73_1_38"/>
          <p:cNvPicPr preferRelativeResize="0"/>
          <p:nvPr/>
        </p:nvPicPr>
        <p:blipFill rotWithShape="1">
          <a:blip r:embed="rId5">
            <a:alphaModFix/>
          </a:blip>
          <a:srcRect t="-3170" b="3170"/>
          <a:stretch/>
        </p:blipFill>
        <p:spPr>
          <a:xfrm>
            <a:off x="9423000" y="4462212"/>
            <a:ext cx="14576051" cy="64028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3"/>
        <p:cNvGrpSpPr/>
        <p:nvPr/>
      </p:nvGrpSpPr>
      <p:grpSpPr>
        <a:xfrm>
          <a:off x="0" y="0"/>
          <a:ext cx="0" cy="0"/>
          <a:chOff x="0" y="0"/>
          <a:chExt cx="0" cy="0"/>
        </a:xfrm>
      </p:grpSpPr>
      <p:sp>
        <p:nvSpPr>
          <p:cNvPr id="114" name="Google Shape;114;g105a90fc1de_0_62"/>
          <p:cNvSpPr/>
          <p:nvPr/>
        </p:nvSpPr>
        <p:spPr>
          <a:xfrm>
            <a:off x="621075" y="3060725"/>
            <a:ext cx="9837600" cy="94002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 name="Google Shape;115;g105a90fc1de_0_62"/>
          <p:cNvSpPr/>
          <p:nvPr/>
        </p:nvSpPr>
        <p:spPr>
          <a:xfrm>
            <a:off x="10781675" y="3406600"/>
            <a:ext cx="12992701" cy="79488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g105a90fc1de_0_62"/>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Areas in LA County and their Crime Counts</a:t>
            </a:r>
            <a:endParaRPr sz="3800" b="1" i="0" u="none" strike="noStrike" cap="none">
              <a:solidFill>
                <a:schemeClr val="lt1"/>
              </a:solidFill>
              <a:latin typeface="Open Sans"/>
              <a:ea typeface="Open Sans"/>
              <a:cs typeface="Open Sans"/>
              <a:sym typeface="Open Sans"/>
            </a:endParaRPr>
          </a:p>
        </p:txBody>
      </p:sp>
      <p:pic>
        <p:nvPicPr>
          <p:cNvPr id="117" name="Google Shape;117;g105a90fc1de_0_62"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118" name="Google Shape;118;g105a90fc1de_0_62"/>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119" name="Google Shape;119;g105a90fc1de_0_62"/>
          <p:cNvSpPr txBox="1"/>
          <p:nvPr/>
        </p:nvSpPr>
        <p:spPr>
          <a:xfrm>
            <a:off x="0" y="1491350"/>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b="0" i="0" u="none" strike="noStrike" cap="none">
                <a:solidFill>
                  <a:srgbClr val="FFFFFF"/>
                </a:solidFill>
                <a:latin typeface="Open Sans ExtraBold"/>
                <a:ea typeface="Open Sans ExtraBold"/>
                <a:cs typeface="Open Sans ExtraBold"/>
                <a:sym typeface="Open Sans ExtraBold"/>
              </a:rPr>
              <a:t>2</a:t>
            </a:r>
            <a:endParaRPr sz="3800" b="1" i="0" u="none" strike="noStrike" cap="none">
              <a:solidFill>
                <a:srgbClr val="000000"/>
              </a:solidFill>
              <a:latin typeface="Arial"/>
              <a:ea typeface="Arial"/>
              <a:cs typeface="Arial"/>
              <a:sym typeface="Arial"/>
            </a:endParaRPr>
          </a:p>
        </p:txBody>
      </p:sp>
      <p:sp>
        <p:nvSpPr>
          <p:cNvPr id="120" name="Google Shape;120;g105a90fc1de_0_62"/>
          <p:cNvSpPr txBox="1">
            <a:spLocks noGrp="1"/>
          </p:cNvSpPr>
          <p:nvPr>
            <p:ph type="body" idx="1"/>
          </p:nvPr>
        </p:nvSpPr>
        <p:spPr>
          <a:xfrm>
            <a:off x="756000" y="4061625"/>
            <a:ext cx="8254800" cy="6642000"/>
          </a:xfrm>
          <a:prstGeom prst="rect">
            <a:avLst/>
          </a:prstGeom>
          <a:noFill/>
          <a:ln>
            <a:noFill/>
          </a:ln>
        </p:spPr>
        <p:txBody>
          <a:bodyPr spcFirstLastPara="1" wrap="square" lIns="240800" tIns="240800" rIns="240800" bIns="240800" anchor="t" anchorCtr="0">
            <a:noAutofit/>
          </a:bodyPr>
          <a:lstStyle/>
          <a:p>
            <a:pPr marL="0" lvl="0" indent="0" algn="l" rtl="0">
              <a:lnSpc>
                <a:spcPct val="115000"/>
              </a:lnSpc>
              <a:spcBef>
                <a:spcPts val="0"/>
              </a:spcBef>
              <a:spcAft>
                <a:spcPts val="0"/>
              </a:spcAft>
              <a:buSzPts val="4800"/>
              <a:buNone/>
            </a:pPr>
            <a:endParaRPr sz="5100"/>
          </a:p>
        </p:txBody>
      </p:sp>
      <p:pic>
        <p:nvPicPr>
          <p:cNvPr id="121" name="Google Shape;121;g105a90fc1de_0_62"/>
          <p:cNvPicPr preferRelativeResize="0"/>
          <p:nvPr/>
        </p:nvPicPr>
        <p:blipFill rotWithShape="1">
          <a:blip r:embed="rId5">
            <a:alphaModFix/>
          </a:blip>
          <a:srcRect/>
          <a:stretch/>
        </p:blipFill>
        <p:spPr>
          <a:xfrm>
            <a:off x="10926075" y="3627988"/>
            <a:ext cx="12701926" cy="7509275"/>
          </a:xfrm>
          <a:prstGeom prst="rect">
            <a:avLst/>
          </a:prstGeom>
          <a:noFill/>
          <a:ln>
            <a:noFill/>
          </a:ln>
        </p:spPr>
      </p:pic>
      <p:pic>
        <p:nvPicPr>
          <p:cNvPr id="122" name="Google Shape;122;g105a90fc1de_0_62"/>
          <p:cNvPicPr preferRelativeResize="0"/>
          <p:nvPr/>
        </p:nvPicPr>
        <p:blipFill rotWithShape="1">
          <a:blip r:embed="rId6">
            <a:alphaModFix/>
          </a:blip>
          <a:srcRect/>
          <a:stretch/>
        </p:blipFill>
        <p:spPr>
          <a:xfrm>
            <a:off x="756000" y="3249000"/>
            <a:ext cx="9489675" cy="8980950"/>
          </a:xfrm>
          <a:prstGeom prst="rect">
            <a:avLst/>
          </a:prstGeom>
          <a:noFill/>
          <a:ln>
            <a:noFill/>
          </a:ln>
        </p:spPr>
      </p:pic>
      <p:sp>
        <p:nvSpPr>
          <p:cNvPr id="123" name="Google Shape;123;g105a90fc1de_0_62"/>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B)	  EXPLORATORY DATA ANALYSIS</a:t>
            </a:r>
            <a:endParaRPr sz="3800" b="1" i="0" u="none" strike="noStrike" cap="none">
              <a:solidFill>
                <a:schemeClr val="lt1"/>
              </a:solidFill>
              <a:latin typeface="Open Sans"/>
              <a:ea typeface="Open Sans"/>
              <a:cs typeface="Open Sans"/>
              <a:sym typeface="Open San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7"/>
        <p:cNvGrpSpPr/>
        <p:nvPr/>
      </p:nvGrpSpPr>
      <p:grpSpPr>
        <a:xfrm>
          <a:off x="0" y="0"/>
          <a:ext cx="0" cy="0"/>
          <a:chOff x="0" y="0"/>
          <a:chExt cx="0" cy="0"/>
        </a:xfrm>
      </p:grpSpPr>
      <p:sp>
        <p:nvSpPr>
          <p:cNvPr id="128" name="Google Shape;128;g105a90fc1de_0_104"/>
          <p:cNvSpPr/>
          <p:nvPr/>
        </p:nvSpPr>
        <p:spPr>
          <a:xfrm>
            <a:off x="11563975" y="3723700"/>
            <a:ext cx="12491399" cy="66156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g105a90fc1de_0_104"/>
          <p:cNvSpPr/>
          <p:nvPr/>
        </p:nvSpPr>
        <p:spPr>
          <a:xfrm>
            <a:off x="95850" y="3753350"/>
            <a:ext cx="11339700" cy="96039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 name="Google Shape;130;g105a90fc1de_0_104"/>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Location of the Precincts</a:t>
            </a:r>
            <a:endParaRPr sz="3800" b="1" i="0" u="none" strike="noStrike" cap="none">
              <a:solidFill>
                <a:schemeClr val="lt1"/>
              </a:solidFill>
              <a:latin typeface="Open Sans"/>
              <a:ea typeface="Open Sans"/>
              <a:cs typeface="Open Sans"/>
              <a:sym typeface="Open Sans"/>
            </a:endParaRPr>
          </a:p>
        </p:txBody>
      </p:sp>
      <p:pic>
        <p:nvPicPr>
          <p:cNvPr id="131" name="Google Shape;131;g105a90fc1de_0_104"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132" name="Google Shape;132;g105a90fc1de_0_104"/>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133" name="Google Shape;133;g105a90fc1de_0_104"/>
          <p:cNvSpPr txBox="1"/>
          <p:nvPr/>
        </p:nvSpPr>
        <p:spPr>
          <a:xfrm>
            <a:off x="0" y="1491350"/>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b="1" i="0" u="none" strike="noStrike" cap="none">
                <a:solidFill>
                  <a:schemeClr val="lt1"/>
                </a:solidFill>
                <a:latin typeface="Arial"/>
                <a:ea typeface="Arial"/>
                <a:cs typeface="Arial"/>
                <a:sym typeface="Arial"/>
              </a:rPr>
              <a:t>3</a:t>
            </a:r>
            <a:endParaRPr sz="3800" b="1" i="0" u="none" strike="noStrike" cap="none">
              <a:solidFill>
                <a:schemeClr val="lt1"/>
              </a:solidFill>
              <a:latin typeface="Arial"/>
              <a:ea typeface="Arial"/>
              <a:cs typeface="Arial"/>
              <a:sym typeface="Arial"/>
            </a:endParaRPr>
          </a:p>
        </p:txBody>
      </p:sp>
      <p:pic>
        <p:nvPicPr>
          <p:cNvPr id="134" name="Google Shape;134;g105a90fc1de_0_104"/>
          <p:cNvPicPr preferRelativeResize="0"/>
          <p:nvPr/>
        </p:nvPicPr>
        <p:blipFill rotWithShape="1">
          <a:blip r:embed="rId5">
            <a:alphaModFix/>
          </a:blip>
          <a:srcRect/>
          <a:stretch/>
        </p:blipFill>
        <p:spPr>
          <a:xfrm>
            <a:off x="230675" y="3905750"/>
            <a:ext cx="11077725" cy="9300400"/>
          </a:xfrm>
          <a:prstGeom prst="rect">
            <a:avLst/>
          </a:prstGeom>
          <a:noFill/>
          <a:ln>
            <a:noFill/>
          </a:ln>
        </p:spPr>
      </p:pic>
      <p:pic>
        <p:nvPicPr>
          <p:cNvPr id="135" name="Google Shape;135;g105a90fc1de_0_104"/>
          <p:cNvPicPr preferRelativeResize="0"/>
          <p:nvPr/>
        </p:nvPicPr>
        <p:blipFill rotWithShape="1">
          <a:blip r:embed="rId6">
            <a:alphaModFix/>
          </a:blip>
          <a:srcRect/>
          <a:stretch/>
        </p:blipFill>
        <p:spPr>
          <a:xfrm>
            <a:off x="11716375" y="3829550"/>
            <a:ext cx="12210424" cy="6380375"/>
          </a:xfrm>
          <a:prstGeom prst="rect">
            <a:avLst/>
          </a:prstGeom>
          <a:noFill/>
          <a:ln>
            <a:noFill/>
          </a:ln>
        </p:spPr>
      </p:pic>
      <p:sp>
        <p:nvSpPr>
          <p:cNvPr id="136" name="Google Shape;136;g105a90fc1de_0_104"/>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B)	  EXPLORATORY DATA ANALYSIS</a:t>
            </a:r>
            <a:endParaRPr sz="3800" b="1" i="0" u="none" strike="noStrike" cap="none">
              <a:solidFill>
                <a:schemeClr val="lt1"/>
              </a:solidFill>
              <a:latin typeface="Open Sans"/>
              <a:ea typeface="Open Sans"/>
              <a:cs typeface="Open Sans"/>
              <a:sym typeface="Open Sans"/>
            </a:endParaRPr>
          </a:p>
        </p:txBody>
      </p:sp>
      <p:sp>
        <p:nvSpPr>
          <p:cNvPr id="137" name="Google Shape;137;g105a90fc1de_0_104"/>
          <p:cNvSpPr txBox="1">
            <a:spLocks noGrp="1"/>
          </p:cNvSpPr>
          <p:nvPr>
            <p:ph type="body" idx="1"/>
          </p:nvPr>
        </p:nvSpPr>
        <p:spPr>
          <a:xfrm>
            <a:off x="11563975" y="10463450"/>
            <a:ext cx="11754000" cy="3013500"/>
          </a:xfrm>
          <a:prstGeom prst="rect">
            <a:avLst/>
          </a:prstGeom>
          <a:noFill/>
          <a:ln>
            <a:noFill/>
          </a:ln>
        </p:spPr>
        <p:txBody>
          <a:bodyPr spcFirstLastPara="1" wrap="square" lIns="240800" tIns="240800" rIns="240800" bIns="240800" anchor="t" anchorCtr="0">
            <a:noAutofit/>
          </a:bodyPr>
          <a:lstStyle/>
          <a:p>
            <a:pPr marL="457200" lvl="0" indent="-419100" algn="l" rtl="0">
              <a:lnSpc>
                <a:spcPct val="115000"/>
              </a:lnSpc>
              <a:spcBef>
                <a:spcPts val="0"/>
              </a:spcBef>
              <a:spcAft>
                <a:spcPts val="0"/>
              </a:spcAft>
              <a:buSzPts val="3000"/>
              <a:buChar char="➔"/>
            </a:pPr>
            <a:r>
              <a:rPr lang="en-US" sz="3000"/>
              <a:t>Table 1 describes data across 21 precincts in LA that correspond to the areas denoted by the </a:t>
            </a:r>
            <a:r>
              <a:rPr lang="en-US" sz="3000" b="1" i="1"/>
              <a:t>area name</a:t>
            </a:r>
            <a:r>
              <a:rPr lang="en-US" sz="3000" i="1"/>
              <a:t> </a:t>
            </a:r>
            <a:r>
              <a:rPr lang="en-US" sz="3000"/>
              <a:t>variable.</a:t>
            </a:r>
            <a:endParaRPr sz="3000"/>
          </a:p>
          <a:p>
            <a:pPr marL="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Table 2 is merged data that includes the latitude and longitude coordinates for the crime incidents as well as precincts</a:t>
            </a:r>
            <a:endParaRPr sz="3000"/>
          </a:p>
        </p:txBody>
      </p:sp>
      <p:sp>
        <p:nvSpPr>
          <p:cNvPr id="138" name="Google Shape;138;g105a90fc1de_0_104"/>
          <p:cNvSpPr txBox="1"/>
          <p:nvPr/>
        </p:nvSpPr>
        <p:spPr>
          <a:xfrm>
            <a:off x="222088" y="3137750"/>
            <a:ext cx="2712900" cy="615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000000"/>
                </a:solidFill>
                <a:latin typeface="Open Sans"/>
                <a:ea typeface="Open Sans"/>
                <a:cs typeface="Open Sans"/>
                <a:sym typeface="Open Sans"/>
              </a:rPr>
              <a:t>Table 1</a:t>
            </a:r>
            <a:endParaRPr sz="2800" b="0" i="0" u="none" strike="noStrike" cap="none">
              <a:solidFill>
                <a:srgbClr val="000000"/>
              </a:solidFill>
              <a:latin typeface="Open Sans"/>
              <a:ea typeface="Open Sans"/>
              <a:cs typeface="Open Sans"/>
              <a:sym typeface="Open Sans"/>
            </a:endParaRPr>
          </a:p>
        </p:txBody>
      </p:sp>
      <p:sp>
        <p:nvSpPr>
          <p:cNvPr id="139" name="Google Shape;139;g105a90fc1de_0_104"/>
          <p:cNvSpPr txBox="1"/>
          <p:nvPr/>
        </p:nvSpPr>
        <p:spPr>
          <a:xfrm>
            <a:off x="11435550" y="3137750"/>
            <a:ext cx="2712900" cy="615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000000"/>
                </a:solidFill>
                <a:latin typeface="Open Sans"/>
                <a:ea typeface="Open Sans"/>
                <a:cs typeface="Open Sans"/>
                <a:sym typeface="Open Sans"/>
              </a:rPr>
              <a:t>Table 2</a:t>
            </a:r>
            <a:endParaRPr sz="2800" b="0" i="0" u="none" strike="noStrike" cap="none">
              <a:solidFill>
                <a:srgbClr val="000000"/>
              </a:solidFill>
              <a:latin typeface="Open Sans"/>
              <a:ea typeface="Open Sans"/>
              <a:cs typeface="Open Sans"/>
              <a:sym typeface="Open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43"/>
        <p:cNvGrpSpPr/>
        <p:nvPr/>
      </p:nvGrpSpPr>
      <p:grpSpPr>
        <a:xfrm>
          <a:off x="0" y="0"/>
          <a:ext cx="0" cy="0"/>
          <a:chOff x="0" y="0"/>
          <a:chExt cx="0" cy="0"/>
        </a:xfrm>
      </p:grpSpPr>
      <p:sp>
        <p:nvSpPr>
          <p:cNvPr id="144" name="Google Shape;144;g105a90fc1de_0_72"/>
          <p:cNvSpPr/>
          <p:nvPr/>
        </p:nvSpPr>
        <p:spPr>
          <a:xfrm>
            <a:off x="394675" y="3065200"/>
            <a:ext cx="16980000" cy="102027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5" name="Google Shape;145;g105a90fc1de_0_72"/>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Gender and Crime Counts by Area</a:t>
            </a:r>
            <a:endParaRPr sz="3800" b="1" i="0" u="none" strike="noStrike" cap="none">
              <a:solidFill>
                <a:schemeClr val="lt1"/>
              </a:solidFill>
              <a:latin typeface="Open Sans"/>
              <a:ea typeface="Open Sans"/>
              <a:cs typeface="Open Sans"/>
              <a:sym typeface="Open Sans"/>
            </a:endParaRPr>
          </a:p>
        </p:txBody>
      </p:sp>
      <p:pic>
        <p:nvPicPr>
          <p:cNvPr id="146" name="Google Shape;146;g105a90fc1de_0_72"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147" name="Google Shape;147;g105a90fc1de_0_72"/>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148" name="Google Shape;148;g105a90fc1de_0_72"/>
          <p:cNvSpPr txBox="1"/>
          <p:nvPr/>
        </p:nvSpPr>
        <p:spPr>
          <a:xfrm>
            <a:off x="0" y="1491350"/>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b="0" i="0" u="none" strike="noStrike" cap="none">
                <a:solidFill>
                  <a:srgbClr val="FFFFFF"/>
                </a:solidFill>
                <a:latin typeface="Open Sans ExtraBold"/>
                <a:ea typeface="Open Sans ExtraBold"/>
                <a:cs typeface="Open Sans ExtraBold"/>
                <a:sym typeface="Open Sans ExtraBold"/>
              </a:rPr>
              <a:t>4</a:t>
            </a:r>
            <a:endParaRPr sz="3800" b="1" i="0" u="none" strike="noStrike" cap="none">
              <a:solidFill>
                <a:srgbClr val="000000"/>
              </a:solidFill>
              <a:latin typeface="Arial"/>
              <a:ea typeface="Arial"/>
              <a:cs typeface="Arial"/>
              <a:sym typeface="Arial"/>
            </a:endParaRPr>
          </a:p>
        </p:txBody>
      </p:sp>
      <p:pic>
        <p:nvPicPr>
          <p:cNvPr id="149" name="Google Shape;149;g105a90fc1de_0_72"/>
          <p:cNvPicPr preferRelativeResize="0"/>
          <p:nvPr/>
        </p:nvPicPr>
        <p:blipFill rotWithShape="1">
          <a:blip r:embed="rId5">
            <a:alphaModFix/>
          </a:blip>
          <a:srcRect t="4414"/>
          <a:stretch/>
        </p:blipFill>
        <p:spPr>
          <a:xfrm>
            <a:off x="596475" y="3234675"/>
            <a:ext cx="16563475" cy="9832526"/>
          </a:xfrm>
          <a:prstGeom prst="rect">
            <a:avLst/>
          </a:prstGeom>
          <a:noFill/>
          <a:ln>
            <a:noFill/>
          </a:ln>
        </p:spPr>
      </p:pic>
      <p:sp>
        <p:nvSpPr>
          <p:cNvPr id="150" name="Google Shape;150;g105a90fc1de_0_72"/>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B)	  EXPLORATORY DATA ANALYSIS</a:t>
            </a:r>
            <a:endParaRPr sz="3800" b="1" i="0" u="none" strike="noStrike" cap="none">
              <a:solidFill>
                <a:schemeClr val="lt1"/>
              </a:solidFill>
              <a:latin typeface="Open Sans"/>
              <a:ea typeface="Open Sans"/>
              <a:cs typeface="Open Sans"/>
              <a:sym typeface="Open Sans"/>
            </a:endParaRPr>
          </a:p>
        </p:txBody>
      </p:sp>
      <p:sp>
        <p:nvSpPr>
          <p:cNvPr id="151" name="Google Shape;151;g105a90fc1de_0_72"/>
          <p:cNvSpPr txBox="1">
            <a:spLocks noGrp="1"/>
          </p:cNvSpPr>
          <p:nvPr>
            <p:ph type="body" idx="1"/>
          </p:nvPr>
        </p:nvSpPr>
        <p:spPr>
          <a:xfrm>
            <a:off x="17374550" y="4145275"/>
            <a:ext cx="6580200" cy="7252500"/>
          </a:xfrm>
          <a:prstGeom prst="rect">
            <a:avLst/>
          </a:prstGeom>
          <a:noFill/>
          <a:ln>
            <a:noFill/>
          </a:ln>
        </p:spPr>
        <p:txBody>
          <a:bodyPr spcFirstLastPara="1" wrap="square" lIns="240800" tIns="240800" rIns="240800" bIns="240800" anchor="ctr" anchorCtr="0">
            <a:noAutofit/>
          </a:bodyPr>
          <a:lstStyle/>
          <a:p>
            <a:pPr marL="457200" lvl="0" indent="-419100" algn="l" rtl="0">
              <a:lnSpc>
                <a:spcPct val="115000"/>
              </a:lnSpc>
              <a:spcBef>
                <a:spcPts val="0"/>
              </a:spcBef>
              <a:spcAft>
                <a:spcPts val="0"/>
              </a:spcAft>
              <a:buSzPts val="3000"/>
              <a:buChar char="➔"/>
            </a:pPr>
            <a:r>
              <a:rPr lang="en-US" sz="3000"/>
              <a:t>The graph represents the relationship between crime counts and gender for 21 areas across LA county.</a:t>
            </a:r>
            <a:endParaRPr sz="3000"/>
          </a:p>
          <a:p>
            <a:pPr marL="4572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Victim sex is categorized as follows:</a:t>
            </a:r>
            <a:endParaRPr sz="3000"/>
          </a:p>
          <a:p>
            <a:pPr marL="914400" lvl="1" indent="-419100" algn="l" rtl="0">
              <a:lnSpc>
                <a:spcPct val="115000"/>
              </a:lnSpc>
              <a:spcBef>
                <a:spcPts val="0"/>
              </a:spcBef>
              <a:spcAft>
                <a:spcPts val="0"/>
              </a:spcAft>
              <a:buSzPts val="3000"/>
              <a:buChar char="◆"/>
            </a:pPr>
            <a:r>
              <a:rPr lang="en-US" sz="3000"/>
              <a:t>Female - F</a:t>
            </a:r>
            <a:endParaRPr sz="3000"/>
          </a:p>
          <a:p>
            <a:pPr marL="914400" lvl="1" indent="-419100" algn="l" rtl="0">
              <a:lnSpc>
                <a:spcPct val="115000"/>
              </a:lnSpc>
              <a:spcBef>
                <a:spcPts val="0"/>
              </a:spcBef>
              <a:spcAft>
                <a:spcPts val="0"/>
              </a:spcAft>
              <a:buSzPts val="3000"/>
              <a:buChar char="◆"/>
            </a:pPr>
            <a:r>
              <a:rPr lang="en-US" sz="3000"/>
              <a:t>Male - M</a:t>
            </a:r>
            <a:endParaRPr sz="3000"/>
          </a:p>
          <a:p>
            <a:pPr marL="914400" lvl="1" indent="-419100" algn="l" rtl="0">
              <a:lnSpc>
                <a:spcPct val="115000"/>
              </a:lnSpc>
              <a:spcBef>
                <a:spcPts val="0"/>
              </a:spcBef>
              <a:spcAft>
                <a:spcPts val="0"/>
              </a:spcAft>
              <a:buSzPts val="3000"/>
              <a:buChar char="◆"/>
            </a:pPr>
            <a:r>
              <a:rPr lang="en-US" sz="3000"/>
              <a:t>Unknown - X,H,N </a:t>
            </a:r>
            <a:endParaRPr sz="3000"/>
          </a:p>
          <a:p>
            <a:pPr marL="457200" lvl="0" indent="0" algn="l" rtl="0">
              <a:lnSpc>
                <a:spcPct val="115000"/>
              </a:lnSpc>
              <a:spcBef>
                <a:spcPts val="0"/>
              </a:spcBef>
              <a:spcAft>
                <a:spcPts val="0"/>
              </a:spcAft>
              <a:buSzPts val="4800"/>
              <a:buNone/>
            </a:pPr>
            <a:endParaRPr sz="3000"/>
          </a:p>
        </p:txBody>
      </p:sp>
      <p:sp>
        <p:nvSpPr>
          <p:cNvPr id="152" name="Google Shape;152;g105a90fc1de_0_72"/>
          <p:cNvSpPr txBox="1"/>
          <p:nvPr/>
        </p:nvSpPr>
        <p:spPr>
          <a:xfrm>
            <a:off x="5645625" y="3354200"/>
            <a:ext cx="7056600" cy="507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en-US" sz="2100" b="1" i="0" u="none" strike="noStrike" cap="none">
                <a:solidFill>
                  <a:srgbClr val="221F20"/>
                </a:solidFill>
                <a:latin typeface="Arial"/>
                <a:ea typeface="Arial"/>
                <a:cs typeface="Arial"/>
                <a:sym typeface="Arial"/>
              </a:rPr>
              <a:t>Crime Counts Colored by Victim’s Gender across LA</a:t>
            </a:r>
            <a:endParaRPr sz="2100" b="1" i="0" u="none" strike="noStrike" cap="none">
              <a:solidFill>
                <a:srgbClr val="221F2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56"/>
        <p:cNvGrpSpPr/>
        <p:nvPr/>
      </p:nvGrpSpPr>
      <p:grpSpPr>
        <a:xfrm>
          <a:off x="0" y="0"/>
          <a:ext cx="0" cy="0"/>
          <a:chOff x="0" y="0"/>
          <a:chExt cx="0" cy="0"/>
        </a:xfrm>
      </p:grpSpPr>
      <p:sp>
        <p:nvSpPr>
          <p:cNvPr id="157" name="Google Shape;157;g107cb3bda73_0_20"/>
          <p:cNvSpPr/>
          <p:nvPr/>
        </p:nvSpPr>
        <p:spPr>
          <a:xfrm>
            <a:off x="2038200" y="2629650"/>
            <a:ext cx="12036301" cy="10668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 name="Google Shape;158;g107cb3bda73_0_20"/>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Gender and Crime Counts by Year</a:t>
            </a:r>
            <a:endParaRPr sz="3800" b="1" i="0" u="none" strike="noStrike" cap="none">
              <a:solidFill>
                <a:schemeClr val="lt1"/>
              </a:solidFill>
              <a:latin typeface="Open Sans"/>
              <a:ea typeface="Open Sans"/>
              <a:cs typeface="Open Sans"/>
              <a:sym typeface="Open Sans"/>
            </a:endParaRPr>
          </a:p>
        </p:txBody>
      </p:sp>
      <p:pic>
        <p:nvPicPr>
          <p:cNvPr id="159" name="Google Shape;159;g107cb3bda73_0_20"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160" name="Google Shape;160;g107cb3bda73_0_20"/>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161" name="Google Shape;161;g107cb3bda73_0_20"/>
          <p:cNvSpPr txBox="1"/>
          <p:nvPr/>
        </p:nvSpPr>
        <p:spPr>
          <a:xfrm>
            <a:off x="0" y="1491350"/>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b="0" i="0" u="none" strike="noStrike" cap="none">
                <a:solidFill>
                  <a:srgbClr val="FFFFFF"/>
                </a:solidFill>
                <a:latin typeface="Open Sans ExtraBold"/>
                <a:ea typeface="Open Sans ExtraBold"/>
                <a:cs typeface="Open Sans ExtraBold"/>
                <a:sym typeface="Open Sans ExtraBold"/>
              </a:rPr>
              <a:t>5</a:t>
            </a:r>
            <a:endParaRPr sz="3800" b="1" i="0" u="none" strike="noStrike" cap="none">
              <a:solidFill>
                <a:srgbClr val="000000"/>
              </a:solidFill>
              <a:latin typeface="Arial"/>
              <a:ea typeface="Arial"/>
              <a:cs typeface="Arial"/>
              <a:sym typeface="Arial"/>
            </a:endParaRPr>
          </a:p>
        </p:txBody>
      </p:sp>
      <p:pic>
        <p:nvPicPr>
          <p:cNvPr id="162" name="Google Shape;162;g107cb3bda73_0_20"/>
          <p:cNvPicPr preferRelativeResize="0"/>
          <p:nvPr/>
        </p:nvPicPr>
        <p:blipFill rotWithShape="1">
          <a:blip r:embed="rId5">
            <a:alphaModFix/>
          </a:blip>
          <a:srcRect r="19743"/>
          <a:stretch/>
        </p:blipFill>
        <p:spPr>
          <a:xfrm>
            <a:off x="2207725" y="2794450"/>
            <a:ext cx="11639425" cy="10320600"/>
          </a:xfrm>
          <a:prstGeom prst="rect">
            <a:avLst/>
          </a:prstGeom>
          <a:noFill/>
          <a:ln>
            <a:noFill/>
          </a:ln>
        </p:spPr>
      </p:pic>
      <p:sp>
        <p:nvSpPr>
          <p:cNvPr id="163" name="Google Shape;163;g107cb3bda73_0_20"/>
          <p:cNvSpPr txBox="1">
            <a:spLocks noGrp="1"/>
          </p:cNvSpPr>
          <p:nvPr>
            <p:ph type="body" idx="1"/>
          </p:nvPr>
        </p:nvSpPr>
        <p:spPr>
          <a:xfrm>
            <a:off x="14459800" y="4107925"/>
            <a:ext cx="8657100" cy="6642000"/>
          </a:xfrm>
          <a:prstGeom prst="rect">
            <a:avLst/>
          </a:prstGeom>
          <a:noFill/>
          <a:ln>
            <a:noFill/>
          </a:ln>
        </p:spPr>
        <p:txBody>
          <a:bodyPr spcFirstLastPara="1" wrap="square" lIns="240800" tIns="240800" rIns="240800" bIns="240800" anchor="ctr" anchorCtr="0">
            <a:noAutofit/>
          </a:bodyPr>
          <a:lstStyle/>
          <a:p>
            <a:pPr marL="457200" lvl="0" indent="-419100" algn="l" rtl="0">
              <a:lnSpc>
                <a:spcPct val="115000"/>
              </a:lnSpc>
              <a:spcBef>
                <a:spcPts val="0"/>
              </a:spcBef>
              <a:spcAft>
                <a:spcPts val="0"/>
              </a:spcAft>
              <a:buSzPts val="3000"/>
              <a:buChar char="➔"/>
            </a:pPr>
            <a:r>
              <a:rPr lang="en-US" sz="3000"/>
              <a:t>The table describes the count of crimes by gender for each year.</a:t>
            </a:r>
            <a:endParaRPr sz="3000"/>
          </a:p>
          <a:p>
            <a:pPr marL="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Victim sex is categorized as follows:</a:t>
            </a:r>
            <a:endParaRPr sz="3000"/>
          </a:p>
          <a:p>
            <a:pPr marL="914400" lvl="1" indent="-419100" algn="l" rtl="0">
              <a:lnSpc>
                <a:spcPct val="115000"/>
              </a:lnSpc>
              <a:spcBef>
                <a:spcPts val="0"/>
              </a:spcBef>
              <a:spcAft>
                <a:spcPts val="0"/>
              </a:spcAft>
              <a:buSzPts val="3000"/>
              <a:buChar char="◆"/>
            </a:pPr>
            <a:r>
              <a:rPr lang="en-US" sz="3000"/>
              <a:t>Female - F</a:t>
            </a:r>
            <a:endParaRPr sz="3000"/>
          </a:p>
          <a:p>
            <a:pPr marL="914400" lvl="1" indent="-419100" algn="l" rtl="0">
              <a:lnSpc>
                <a:spcPct val="115000"/>
              </a:lnSpc>
              <a:spcBef>
                <a:spcPts val="0"/>
              </a:spcBef>
              <a:spcAft>
                <a:spcPts val="0"/>
              </a:spcAft>
              <a:buSzPts val="3000"/>
              <a:buChar char="◆"/>
            </a:pPr>
            <a:r>
              <a:rPr lang="en-US" sz="3000"/>
              <a:t>Male - M</a:t>
            </a:r>
            <a:endParaRPr sz="3000"/>
          </a:p>
          <a:p>
            <a:pPr marL="914400" lvl="1" indent="-419100" algn="l" rtl="0">
              <a:lnSpc>
                <a:spcPct val="115000"/>
              </a:lnSpc>
              <a:spcBef>
                <a:spcPts val="0"/>
              </a:spcBef>
              <a:spcAft>
                <a:spcPts val="0"/>
              </a:spcAft>
              <a:buSzPts val="3000"/>
              <a:buChar char="◆"/>
            </a:pPr>
            <a:r>
              <a:rPr lang="en-US" sz="3000"/>
              <a:t>Unknown - X,H,N</a:t>
            </a:r>
            <a:endParaRPr sz="3000"/>
          </a:p>
        </p:txBody>
      </p:sp>
      <p:sp>
        <p:nvSpPr>
          <p:cNvPr id="164" name="Google Shape;164;g107cb3bda73_0_20"/>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B)	  EXPLORATORY DATA ANALYSIS</a:t>
            </a:r>
            <a:endParaRPr sz="3800" b="1" i="0" u="none" strike="noStrike" cap="none">
              <a:solidFill>
                <a:schemeClr val="lt1"/>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68"/>
        <p:cNvGrpSpPr/>
        <p:nvPr/>
      </p:nvGrpSpPr>
      <p:grpSpPr>
        <a:xfrm>
          <a:off x="0" y="0"/>
          <a:ext cx="0" cy="0"/>
          <a:chOff x="0" y="0"/>
          <a:chExt cx="0" cy="0"/>
        </a:xfrm>
      </p:grpSpPr>
      <p:sp>
        <p:nvSpPr>
          <p:cNvPr id="169" name="Google Shape;169;g105a90fc1de_0_80"/>
          <p:cNvSpPr/>
          <p:nvPr/>
        </p:nvSpPr>
        <p:spPr>
          <a:xfrm>
            <a:off x="1081975" y="2838825"/>
            <a:ext cx="10064100" cy="100104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 name="Google Shape;170;g105a90fc1de_0_80"/>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Crime Counts by Year and Age Groups</a:t>
            </a:r>
            <a:endParaRPr sz="3800" b="1" i="0" u="none" strike="noStrike" cap="none">
              <a:solidFill>
                <a:schemeClr val="lt1"/>
              </a:solidFill>
              <a:latin typeface="Open Sans"/>
              <a:ea typeface="Open Sans"/>
              <a:cs typeface="Open Sans"/>
              <a:sym typeface="Open Sans"/>
            </a:endParaRPr>
          </a:p>
        </p:txBody>
      </p:sp>
      <p:pic>
        <p:nvPicPr>
          <p:cNvPr id="171" name="Google Shape;171;g105a90fc1de_0_80"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172" name="Google Shape;172;g105a90fc1de_0_80"/>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173" name="Google Shape;173;g105a90fc1de_0_80"/>
          <p:cNvSpPr txBox="1"/>
          <p:nvPr/>
        </p:nvSpPr>
        <p:spPr>
          <a:xfrm>
            <a:off x="0" y="1491350"/>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b="0" i="0" u="none" strike="noStrike" cap="none">
                <a:solidFill>
                  <a:srgbClr val="FFFFFF"/>
                </a:solidFill>
                <a:latin typeface="Open Sans ExtraBold"/>
                <a:ea typeface="Open Sans ExtraBold"/>
                <a:cs typeface="Open Sans ExtraBold"/>
                <a:sym typeface="Open Sans ExtraBold"/>
              </a:rPr>
              <a:t>6</a:t>
            </a:r>
            <a:endParaRPr sz="3800" b="0" i="0" u="none" strike="noStrike" cap="none">
              <a:solidFill>
                <a:srgbClr val="FFFFFF"/>
              </a:solidFill>
              <a:latin typeface="Open Sans ExtraBold"/>
              <a:ea typeface="Open Sans ExtraBold"/>
              <a:cs typeface="Open Sans ExtraBold"/>
              <a:sym typeface="Open Sans ExtraBold"/>
            </a:endParaRPr>
          </a:p>
        </p:txBody>
      </p:sp>
      <p:sp>
        <p:nvSpPr>
          <p:cNvPr id="174" name="Google Shape;174;g105a90fc1de_0_80"/>
          <p:cNvSpPr txBox="1">
            <a:spLocks noGrp="1"/>
          </p:cNvSpPr>
          <p:nvPr>
            <p:ph type="body" idx="1"/>
          </p:nvPr>
        </p:nvSpPr>
        <p:spPr>
          <a:xfrm>
            <a:off x="12020400" y="3485225"/>
            <a:ext cx="11754000" cy="8199600"/>
          </a:xfrm>
          <a:prstGeom prst="rect">
            <a:avLst/>
          </a:prstGeom>
          <a:noFill/>
          <a:ln>
            <a:noFill/>
          </a:ln>
        </p:spPr>
        <p:txBody>
          <a:bodyPr spcFirstLastPara="1" wrap="square" lIns="240800" tIns="240800" rIns="240800" bIns="240800" anchor="t" anchorCtr="0">
            <a:noAutofit/>
          </a:bodyPr>
          <a:lstStyle/>
          <a:p>
            <a:pPr marL="4572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The table describes the crime counts for various age groups of victims who were targeted for a period of 11 years.</a:t>
            </a:r>
            <a:endParaRPr sz="3000"/>
          </a:p>
          <a:p>
            <a:pPr marL="4572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Age is grouped (in years) as follows:</a:t>
            </a:r>
            <a:endParaRPr sz="3000"/>
          </a:p>
          <a:p>
            <a:pPr marL="914400" lvl="1" indent="-419100" algn="l" rtl="0">
              <a:lnSpc>
                <a:spcPct val="115000"/>
              </a:lnSpc>
              <a:spcBef>
                <a:spcPts val="0"/>
              </a:spcBef>
              <a:spcAft>
                <a:spcPts val="0"/>
              </a:spcAft>
              <a:buSzPts val="3000"/>
              <a:buChar char="◆"/>
            </a:pPr>
            <a:r>
              <a:rPr lang="en-US" sz="3000"/>
              <a:t>0 - 25 </a:t>
            </a:r>
            <a:endParaRPr sz="3000"/>
          </a:p>
          <a:p>
            <a:pPr marL="914400" lvl="1" indent="-419100" algn="l" rtl="0">
              <a:lnSpc>
                <a:spcPct val="115000"/>
              </a:lnSpc>
              <a:spcBef>
                <a:spcPts val="0"/>
              </a:spcBef>
              <a:spcAft>
                <a:spcPts val="0"/>
              </a:spcAft>
              <a:buSzPts val="3000"/>
              <a:buChar char="◆"/>
            </a:pPr>
            <a:r>
              <a:rPr lang="en-US" sz="3000"/>
              <a:t>25 - 40</a:t>
            </a:r>
            <a:endParaRPr sz="3000"/>
          </a:p>
          <a:p>
            <a:pPr marL="914400" lvl="1" indent="-419100" algn="l" rtl="0">
              <a:lnSpc>
                <a:spcPct val="115000"/>
              </a:lnSpc>
              <a:spcBef>
                <a:spcPts val="0"/>
              </a:spcBef>
              <a:spcAft>
                <a:spcPts val="0"/>
              </a:spcAft>
              <a:buSzPts val="3000"/>
              <a:buChar char="◆"/>
            </a:pPr>
            <a:r>
              <a:rPr lang="en-US" sz="3000"/>
              <a:t>40 - 60</a:t>
            </a:r>
            <a:endParaRPr sz="3000"/>
          </a:p>
          <a:p>
            <a:pPr marL="914400" lvl="1" indent="-419100" algn="l" rtl="0">
              <a:lnSpc>
                <a:spcPct val="115000"/>
              </a:lnSpc>
              <a:spcBef>
                <a:spcPts val="0"/>
              </a:spcBef>
              <a:spcAft>
                <a:spcPts val="0"/>
              </a:spcAft>
              <a:buSzPts val="3000"/>
              <a:buChar char="◆"/>
            </a:pPr>
            <a:r>
              <a:rPr lang="en-US" sz="3000"/>
              <a:t>60 - 100</a:t>
            </a:r>
            <a:endParaRPr sz="3000"/>
          </a:p>
          <a:p>
            <a:pPr marL="9144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The missing information on targeted victims’ age groups is represented by ‘nan’ which accounts for </a:t>
            </a:r>
            <a:r>
              <a:rPr lang="en-US" sz="3000">
                <a:solidFill>
                  <a:schemeClr val="dk1"/>
                </a:solidFill>
              </a:rPr>
              <a:t>0.672% of the total crime counts</a:t>
            </a:r>
            <a:r>
              <a:rPr lang="en-US" sz="3000"/>
              <a:t>.</a:t>
            </a:r>
            <a:endParaRPr sz="3000"/>
          </a:p>
          <a:p>
            <a:pPr marL="457200" lvl="0" indent="0" algn="l" rtl="0">
              <a:lnSpc>
                <a:spcPct val="115000"/>
              </a:lnSpc>
              <a:spcBef>
                <a:spcPts val="0"/>
              </a:spcBef>
              <a:spcAft>
                <a:spcPts val="0"/>
              </a:spcAft>
              <a:buSzPts val="4800"/>
              <a:buNone/>
            </a:pPr>
            <a:endParaRPr sz="3000"/>
          </a:p>
          <a:p>
            <a:pPr marL="0" lvl="0" indent="0" algn="l" rtl="0">
              <a:lnSpc>
                <a:spcPct val="115000"/>
              </a:lnSpc>
              <a:spcBef>
                <a:spcPts val="0"/>
              </a:spcBef>
              <a:spcAft>
                <a:spcPts val="0"/>
              </a:spcAft>
              <a:buSzPts val="4800"/>
              <a:buNone/>
            </a:pPr>
            <a:endParaRPr sz="3000"/>
          </a:p>
        </p:txBody>
      </p:sp>
      <p:pic>
        <p:nvPicPr>
          <p:cNvPr id="175" name="Google Shape;175;g105a90fc1de_0_80"/>
          <p:cNvPicPr preferRelativeResize="0"/>
          <p:nvPr/>
        </p:nvPicPr>
        <p:blipFill rotWithShape="1">
          <a:blip r:embed="rId5">
            <a:alphaModFix/>
          </a:blip>
          <a:srcRect r="25743"/>
          <a:stretch/>
        </p:blipFill>
        <p:spPr>
          <a:xfrm>
            <a:off x="1292000" y="3048200"/>
            <a:ext cx="9640675" cy="9572025"/>
          </a:xfrm>
          <a:prstGeom prst="rect">
            <a:avLst/>
          </a:prstGeom>
          <a:noFill/>
          <a:ln>
            <a:noFill/>
          </a:ln>
        </p:spPr>
      </p:pic>
      <p:sp>
        <p:nvSpPr>
          <p:cNvPr id="176" name="Google Shape;176;g105a90fc1de_0_80"/>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B)	  EXPLORATORY DATA ANALYSIS</a:t>
            </a:r>
            <a:endParaRPr sz="3800" b="1" i="0" u="none" strike="noStrike" cap="none">
              <a:solidFill>
                <a:schemeClr val="lt1"/>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80"/>
        <p:cNvGrpSpPr/>
        <p:nvPr/>
      </p:nvGrpSpPr>
      <p:grpSpPr>
        <a:xfrm>
          <a:off x="0" y="0"/>
          <a:ext cx="0" cy="0"/>
          <a:chOff x="0" y="0"/>
          <a:chExt cx="0" cy="0"/>
        </a:xfrm>
      </p:grpSpPr>
      <p:sp>
        <p:nvSpPr>
          <p:cNvPr id="181" name="Google Shape;181;g105a90fc1de_0_96"/>
          <p:cNvSpPr/>
          <p:nvPr/>
        </p:nvSpPr>
        <p:spPr>
          <a:xfrm>
            <a:off x="10823625" y="2659525"/>
            <a:ext cx="12006600" cy="106380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 name="Google Shape;182;g105a90fc1de_0_96"/>
          <p:cNvSpPr/>
          <p:nvPr/>
        </p:nvSpPr>
        <p:spPr>
          <a:xfrm>
            <a:off x="911007" y="1473199"/>
            <a:ext cx="14232900" cy="903600"/>
          </a:xfrm>
          <a:prstGeom prst="rect">
            <a:avLst/>
          </a:prstGeom>
          <a:solidFill>
            <a:srgbClr val="1B786E"/>
          </a:solidFill>
          <a:ln>
            <a:noFill/>
          </a:ln>
          <a:effectLst>
            <a:outerShdw dist="317500" dir="8100000" rotWithShape="0">
              <a:srgbClr val="E5E5E5">
                <a:alpha val="74509"/>
              </a:srgbClr>
            </a:outerShdw>
          </a:effectLst>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Gender Crime Counts and Time of Occurrence</a:t>
            </a:r>
            <a:endParaRPr sz="3800" b="1" i="0" u="none" strike="noStrike" cap="none">
              <a:solidFill>
                <a:schemeClr val="lt1"/>
              </a:solidFill>
              <a:latin typeface="Open Sans"/>
              <a:ea typeface="Open Sans"/>
              <a:cs typeface="Open Sans"/>
              <a:sym typeface="Open Sans"/>
            </a:endParaRPr>
          </a:p>
        </p:txBody>
      </p:sp>
      <p:pic>
        <p:nvPicPr>
          <p:cNvPr id="183" name="Google Shape;183;g105a90fc1de_0_96" descr="Google Shape;83;p16"/>
          <p:cNvPicPr preferRelativeResize="0"/>
          <p:nvPr/>
        </p:nvPicPr>
        <p:blipFill rotWithShape="1">
          <a:blip r:embed="rId4">
            <a:alphaModFix/>
          </a:blip>
          <a:srcRect/>
          <a:stretch/>
        </p:blipFill>
        <p:spPr>
          <a:xfrm>
            <a:off x="21317798" y="863587"/>
            <a:ext cx="2456602" cy="686435"/>
          </a:xfrm>
          <a:prstGeom prst="rect">
            <a:avLst/>
          </a:prstGeom>
          <a:noFill/>
          <a:ln>
            <a:noFill/>
          </a:ln>
        </p:spPr>
      </p:pic>
      <p:sp>
        <p:nvSpPr>
          <p:cNvPr id="184" name="Google Shape;184;g105a90fc1de_0_96"/>
          <p:cNvSpPr/>
          <p:nvPr/>
        </p:nvSpPr>
        <p:spPr>
          <a:xfrm>
            <a:off x="-1" y="1473199"/>
            <a:ext cx="902400" cy="902400"/>
          </a:xfrm>
          <a:prstGeom prst="rect">
            <a:avLst/>
          </a:prstGeom>
          <a:solidFill>
            <a:srgbClr val="1B786E"/>
          </a:solidFill>
          <a:ln>
            <a:noFill/>
          </a:ln>
        </p:spPr>
        <p:txBody>
          <a:bodyPr spcFirstLastPara="1" wrap="square" lIns="0" tIns="0" rIns="0" bIns="0" anchor="ctr" anchorCtr="0">
            <a:noAutofit/>
          </a:bodyPr>
          <a:lstStyle/>
          <a:p>
            <a:pPr marL="0" marR="0" lvl="0" indent="0" algn="ctr" rtl="0">
              <a:lnSpc>
                <a:spcPct val="100000"/>
              </a:lnSpc>
              <a:spcBef>
                <a:spcPts val="0"/>
              </a:spcBef>
              <a:spcAft>
                <a:spcPts val="0"/>
              </a:spcAft>
              <a:buClr>
                <a:srgbClr val="EAEAEA"/>
              </a:buClr>
              <a:buSzPts val="3800"/>
              <a:buFont typeface="Open Sans ExtraBold"/>
              <a:buNone/>
            </a:pPr>
            <a:endParaRPr sz="3800" b="1" i="0" u="none" strike="noStrike" cap="none">
              <a:solidFill>
                <a:srgbClr val="434343"/>
              </a:solidFill>
              <a:latin typeface="Open Sans"/>
              <a:ea typeface="Open Sans"/>
              <a:cs typeface="Open Sans"/>
              <a:sym typeface="Open Sans"/>
            </a:endParaRPr>
          </a:p>
        </p:txBody>
      </p:sp>
      <p:sp>
        <p:nvSpPr>
          <p:cNvPr id="185" name="Google Shape;185;g105a90fc1de_0_96"/>
          <p:cNvSpPr txBox="1"/>
          <p:nvPr/>
        </p:nvSpPr>
        <p:spPr>
          <a:xfrm>
            <a:off x="0" y="1491350"/>
            <a:ext cx="902400" cy="831000"/>
          </a:xfrm>
          <a:prstGeom prst="rect">
            <a:avLst/>
          </a:prstGeom>
          <a:solidFill>
            <a:srgbClr val="1B786E"/>
          </a:solidFill>
          <a:ln>
            <a:noFill/>
          </a:ln>
        </p:spPr>
        <p:txBody>
          <a:bodyPr spcFirstLastPara="1" wrap="square" lIns="121875" tIns="121875" rIns="121875" bIns="121875" anchor="ctr" anchorCtr="0">
            <a:spAutoFit/>
          </a:bodyPr>
          <a:lstStyle/>
          <a:p>
            <a:pPr marL="0" marR="0" lvl="0" indent="0" algn="ctr" rtl="0">
              <a:lnSpc>
                <a:spcPct val="100000"/>
              </a:lnSpc>
              <a:spcBef>
                <a:spcPts val="0"/>
              </a:spcBef>
              <a:spcAft>
                <a:spcPts val="0"/>
              </a:spcAft>
              <a:buClr>
                <a:srgbClr val="FFFFFF"/>
              </a:buClr>
              <a:buSzPts val="3600"/>
              <a:buFont typeface="Open Sans ExtraBold"/>
              <a:buNone/>
            </a:pPr>
            <a:r>
              <a:rPr lang="en-US" sz="3800" b="0" i="0" u="none" strike="noStrike" cap="none">
                <a:solidFill>
                  <a:srgbClr val="FFFFFF"/>
                </a:solidFill>
                <a:latin typeface="Open Sans ExtraBold"/>
                <a:ea typeface="Open Sans ExtraBold"/>
                <a:cs typeface="Open Sans ExtraBold"/>
                <a:sym typeface="Open Sans ExtraBold"/>
              </a:rPr>
              <a:t>7</a:t>
            </a:r>
            <a:endParaRPr sz="3800" b="1" i="0" u="none" strike="noStrike" cap="none">
              <a:solidFill>
                <a:srgbClr val="000000"/>
              </a:solidFill>
              <a:latin typeface="Arial"/>
              <a:ea typeface="Arial"/>
              <a:cs typeface="Arial"/>
              <a:sym typeface="Arial"/>
            </a:endParaRPr>
          </a:p>
        </p:txBody>
      </p:sp>
      <p:sp>
        <p:nvSpPr>
          <p:cNvPr id="186" name="Google Shape;186;g105a90fc1de_0_96"/>
          <p:cNvSpPr txBox="1">
            <a:spLocks noGrp="1"/>
          </p:cNvSpPr>
          <p:nvPr>
            <p:ph type="body" idx="1"/>
          </p:nvPr>
        </p:nvSpPr>
        <p:spPr>
          <a:xfrm>
            <a:off x="1215800" y="4218150"/>
            <a:ext cx="8861400" cy="6642000"/>
          </a:xfrm>
          <a:prstGeom prst="rect">
            <a:avLst/>
          </a:prstGeom>
          <a:noFill/>
          <a:ln>
            <a:noFill/>
          </a:ln>
        </p:spPr>
        <p:txBody>
          <a:bodyPr spcFirstLastPara="1" wrap="square" lIns="240800" tIns="240800" rIns="240800" bIns="240800" anchor="ctr" anchorCtr="0">
            <a:noAutofit/>
          </a:bodyPr>
          <a:lstStyle/>
          <a:p>
            <a:pPr marL="457200" lvl="0" indent="-419100" algn="l" rtl="0">
              <a:lnSpc>
                <a:spcPct val="115000"/>
              </a:lnSpc>
              <a:spcBef>
                <a:spcPts val="0"/>
              </a:spcBef>
              <a:spcAft>
                <a:spcPts val="0"/>
              </a:spcAft>
              <a:buSzPts val="3000"/>
              <a:buChar char="➔"/>
            </a:pPr>
            <a:r>
              <a:rPr lang="en-US" sz="3000"/>
              <a:t>The table describes crime counts based on time of occurrence and the gender of victims.</a:t>
            </a:r>
            <a:endParaRPr sz="3000"/>
          </a:p>
          <a:p>
            <a:pPr marL="457200" lvl="0" indent="0" algn="l" rtl="0">
              <a:lnSpc>
                <a:spcPct val="115000"/>
              </a:lnSpc>
              <a:spcBef>
                <a:spcPts val="0"/>
              </a:spcBef>
              <a:spcAft>
                <a:spcPts val="0"/>
              </a:spcAft>
              <a:buSzPts val="4800"/>
              <a:buNone/>
            </a:pPr>
            <a:endParaRPr sz="3000"/>
          </a:p>
          <a:p>
            <a:pPr marL="457200" lvl="0" indent="-419100" algn="l" rtl="0">
              <a:lnSpc>
                <a:spcPct val="115000"/>
              </a:lnSpc>
              <a:spcBef>
                <a:spcPts val="0"/>
              </a:spcBef>
              <a:spcAft>
                <a:spcPts val="0"/>
              </a:spcAft>
              <a:buSzPts val="3000"/>
              <a:buChar char="➔"/>
            </a:pPr>
            <a:r>
              <a:rPr lang="en-US" sz="3000"/>
              <a:t>The time of occurrence is categorized as follows:</a:t>
            </a:r>
            <a:endParaRPr sz="3000"/>
          </a:p>
          <a:p>
            <a:pPr marL="914400" lvl="1" indent="-419100" algn="l" rtl="0">
              <a:lnSpc>
                <a:spcPct val="115000"/>
              </a:lnSpc>
              <a:spcBef>
                <a:spcPts val="0"/>
              </a:spcBef>
              <a:spcAft>
                <a:spcPts val="0"/>
              </a:spcAft>
              <a:buSzPts val="3000"/>
              <a:buChar char="◆"/>
            </a:pPr>
            <a:r>
              <a:rPr lang="en-US" sz="3000"/>
              <a:t>Morning: 4 AM - 12 PM</a:t>
            </a:r>
            <a:endParaRPr sz="3000"/>
          </a:p>
          <a:p>
            <a:pPr marL="914400" lvl="1" indent="-419100" algn="l" rtl="0">
              <a:lnSpc>
                <a:spcPct val="115000"/>
              </a:lnSpc>
              <a:spcBef>
                <a:spcPts val="0"/>
              </a:spcBef>
              <a:spcAft>
                <a:spcPts val="0"/>
              </a:spcAft>
              <a:buSzPts val="3000"/>
              <a:buChar char="◆"/>
            </a:pPr>
            <a:r>
              <a:rPr lang="en-US" sz="3000"/>
              <a:t>Afternoon: 12 PM - 4 PM</a:t>
            </a:r>
            <a:endParaRPr sz="3000"/>
          </a:p>
          <a:p>
            <a:pPr marL="914400" lvl="1" indent="-419100" algn="l" rtl="0">
              <a:lnSpc>
                <a:spcPct val="115000"/>
              </a:lnSpc>
              <a:spcBef>
                <a:spcPts val="0"/>
              </a:spcBef>
              <a:spcAft>
                <a:spcPts val="0"/>
              </a:spcAft>
              <a:buSzPts val="3000"/>
              <a:buChar char="◆"/>
            </a:pPr>
            <a:r>
              <a:rPr lang="en-US" sz="3000"/>
              <a:t>Evening: 4 PM - 8 AM</a:t>
            </a:r>
            <a:endParaRPr sz="3000"/>
          </a:p>
          <a:p>
            <a:pPr marL="914400" lvl="1" indent="-419100" algn="l" rtl="0">
              <a:lnSpc>
                <a:spcPct val="115000"/>
              </a:lnSpc>
              <a:spcBef>
                <a:spcPts val="0"/>
              </a:spcBef>
              <a:spcAft>
                <a:spcPts val="0"/>
              </a:spcAft>
              <a:buSzPts val="3000"/>
              <a:buChar char="◆"/>
            </a:pPr>
            <a:r>
              <a:rPr lang="en-US" sz="3000"/>
              <a:t>Night: 8 PM - 4 AM</a:t>
            </a:r>
            <a:endParaRPr sz="3000"/>
          </a:p>
        </p:txBody>
      </p:sp>
      <p:pic>
        <p:nvPicPr>
          <p:cNvPr id="187" name="Google Shape;187;g105a90fc1de_0_96"/>
          <p:cNvPicPr preferRelativeResize="0"/>
          <p:nvPr/>
        </p:nvPicPr>
        <p:blipFill rotWithShape="1">
          <a:blip r:embed="rId5">
            <a:alphaModFix/>
          </a:blip>
          <a:srcRect/>
          <a:stretch/>
        </p:blipFill>
        <p:spPr>
          <a:xfrm>
            <a:off x="10987307" y="2830575"/>
            <a:ext cx="11681100" cy="10278100"/>
          </a:xfrm>
          <a:prstGeom prst="rect">
            <a:avLst/>
          </a:prstGeom>
          <a:noFill/>
          <a:ln w="9525" cap="flat" cmpd="sng">
            <a:solidFill>
              <a:srgbClr val="221F20"/>
            </a:solidFill>
            <a:prstDash val="solid"/>
            <a:round/>
            <a:headEnd type="none" w="sm" len="sm"/>
            <a:tailEnd type="none" w="sm" len="sm"/>
          </a:ln>
        </p:spPr>
      </p:pic>
      <p:sp>
        <p:nvSpPr>
          <p:cNvPr id="188" name="Google Shape;188;g105a90fc1de_0_96"/>
          <p:cNvSpPr/>
          <p:nvPr/>
        </p:nvSpPr>
        <p:spPr>
          <a:xfrm>
            <a:off x="0" y="786550"/>
            <a:ext cx="15144000" cy="686400"/>
          </a:xfrm>
          <a:prstGeom prst="rect">
            <a:avLst/>
          </a:prstGeom>
          <a:solidFill>
            <a:srgbClr val="404040"/>
          </a:solidFill>
          <a:ln>
            <a:noFill/>
          </a:ln>
        </p:spPr>
        <p:txBody>
          <a:bodyPr spcFirstLastPara="1" wrap="square" lIns="0" tIns="0" rIns="0" bIns="0" anchor="ctr" anchorCtr="0">
            <a:noAutofit/>
          </a:bodyPr>
          <a:lstStyle/>
          <a:p>
            <a:pPr marL="0" marR="0" lvl="0" indent="0" algn="l" rtl="0">
              <a:lnSpc>
                <a:spcPct val="100000"/>
              </a:lnSpc>
              <a:spcBef>
                <a:spcPts val="0"/>
              </a:spcBef>
              <a:spcAft>
                <a:spcPts val="0"/>
              </a:spcAft>
              <a:buClr>
                <a:srgbClr val="000000"/>
              </a:buClr>
              <a:buSzPts val="3800"/>
              <a:buFont typeface="Arial"/>
              <a:buNone/>
            </a:pPr>
            <a:r>
              <a:rPr lang="en-US" sz="3800" b="1" i="0" u="none" strike="noStrike" cap="none">
                <a:solidFill>
                  <a:schemeClr val="lt1"/>
                </a:solidFill>
                <a:latin typeface="Open Sans"/>
                <a:ea typeface="Open Sans"/>
                <a:cs typeface="Open Sans"/>
                <a:sym typeface="Open Sans"/>
              </a:rPr>
              <a:t>  B)	  EXPLORATORY DATA ANALYSIS</a:t>
            </a:r>
            <a:endParaRPr sz="3800" b="1" i="0" u="none" strike="noStrike" cap="none">
              <a:solidFill>
                <a:schemeClr val="lt1"/>
              </a:solidFill>
              <a:latin typeface="Open Sans"/>
              <a:ea typeface="Open Sans"/>
              <a:cs typeface="Open Sans"/>
              <a:sym typeface="Open Sans"/>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434343"/>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1633</Words>
  <Application>Microsoft Office PowerPoint</Application>
  <PresentationFormat>Custom</PresentationFormat>
  <Paragraphs>234</Paragraphs>
  <Slides>21</Slides>
  <Notes>21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Open Sans</vt:lpstr>
      <vt:lpstr>Open Sans Light</vt:lpstr>
      <vt:lpstr>Roboto</vt:lpstr>
      <vt:lpstr>Open Sans ExtraBold</vt:lpstr>
      <vt:lpstr>Helvetica Neue</vt:lpstr>
      <vt:lpstr>Arial</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amritaligga.nmims@gmail.com</cp:lastModifiedBy>
  <cp:revision>1</cp:revision>
  <dcterms:modified xsi:type="dcterms:W3CDTF">2022-03-26T10:38:21Z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0x0101002FDD98094B9D7D4BBD45D5E980FA7B7A</vt:lpwstr>
  </property>
</Properties>
</file>